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B_97F54A36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0D_C28C4B2F.xml" ContentType="application/vnd.ms-powerpoint.comments+xml"/>
  <Override PartName="/ppt/comments/modernComment_110_60CA9DCD.xml" ContentType="application/vnd.ms-powerpoint.comments+xml"/>
  <Override PartName="/ppt/comments/modernComment_10E_DEAF7824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modernComment_116_446D217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7" r:id="rId3"/>
    <p:sldId id="263" r:id="rId4"/>
    <p:sldId id="268" r:id="rId5"/>
    <p:sldId id="269" r:id="rId6"/>
    <p:sldId id="279" r:id="rId7"/>
    <p:sldId id="272" r:id="rId8"/>
    <p:sldId id="270" r:id="rId9"/>
    <p:sldId id="278" r:id="rId10"/>
    <p:sldId id="276" r:id="rId11"/>
    <p:sldId id="259" r:id="rId12"/>
  </p:sldIdLst>
  <p:sldSz cx="9144000" cy="6858000" type="screen4x3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7">
          <p15:clr>
            <a:srgbClr val="A4A3A4"/>
          </p15:clr>
        </p15:guide>
        <p15:guide id="2" pos="5621">
          <p15:clr>
            <a:srgbClr val="A4A3A4"/>
          </p15:clr>
        </p15:guide>
        <p15:guide id="3" orient="horz" pos="685">
          <p15:clr>
            <a:srgbClr val="A4A3A4"/>
          </p15:clr>
        </p15:guide>
        <p15:guide id="4" orient="horz" pos="1250">
          <p15:clr>
            <a:srgbClr val="A4A3A4"/>
          </p15:clr>
        </p15:guide>
        <p15:guide id="5" orient="horz" pos="2010">
          <p15:clr>
            <a:srgbClr val="A4A3A4"/>
          </p15:clr>
        </p15:guide>
        <p15:guide id="6" pos="4473">
          <p15:clr>
            <a:srgbClr val="A4A3A4"/>
          </p15:clr>
        </p15:guide>
        <p15:guide id="7" pos="4413">
          <p15:clr>
            <a:srgbClr val="A4A3A4"/>
          </p15:clr>
        </p15:guide>
        <p15:guide id="8" orient="horz" pos="4000">
          <p15:clr>
            <a:srgbClr val="A4A3A4"/>
          </p15:clr>
        </p15:guide>
        <p15:guide id="9" orient="horz" pos="2849">
          <p15:clr>
            <a:srgbClr val="A4A3A4"/>
          </p15:clr>
        </p15:guide>
        <p15:guide id="10" orient="horz" pos="1068">
          <p15:clr>
            <a:srgbClr val="A4A3A4"/>
          </p15:clr>
        </p15:guide>
        <p15:guide id="11" orient="horz" pos="2826">
          <p15:clr>
            <a:srgbClr val="A4A3A4"/>
          </p15:clr>
        </p15:guide>
        <p15:guide id="12" orient="horz" pos="48">
          <p15:clr>
            <a:srgbClr val="A4A3A4"/>
          </p15:clr>
        </p15:guide>
        <p15:guide id="13" pos="4731">
          <p15:clr>
            <a:srgbClr val="A4A3A4"/>
          </p15:clr>
        </p15:guide>
        <p15:guide id="14" pos="5658">
          <p15:clr>
            <a:srgbClr val="A4A3A4"/>
          </p15:clr>
        </p15:guide>
        <p15:guide id="15" pos="23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3BBA61-FFCB-0343-474E-4D954277E3D3}" name="Yue Gao" initials="YG" userId="S::YuGao@clarku.edu::cc43c5c7-4468-42c7-8843-65f2a76eb51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 David" initials="PD" lastIdx="1" clrIdx="0"/>
  <p:cmAuthor id="2" name="Melissa Lynch" initials="ML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5F"/>
    <a:srgbClr val="B61222"/>
    <a:srgbClr val="E51A2D"/>
    <a:srgbClr val="006600"/>
    <a:srgbClr val="128A5F"/>
    <a:srgbClr val="00895F"/>
    <a:srgbClr val="169C71"/>
    <a:srgbClr val="C50B26"/>
    <a:srgbClr val="939598"/>
    <a:srgbClr val="F5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88" d="100"/>
          <a:sy n="88" d="100"/>
        </p:scale>
        <p:origin x="388" y="56"/>
      </p:cViewPr>
      <p:guideLst>
        <p:guide orient="horz" pos="717"/>
        <p:guide pos="5621"/>
        <p:guide orient="horz" pos="685"/>
        <p:guide orient="horz" pos="1250"/>
        <p:guide orient="horz" pos="2010"/>
        <p:guide pos="4473"/>
        <p:guide pos="4413"/>
        <p:guide orient="horz" pos="4000"/>
        <p:guide orient="horz" pos="2849"/>
        <p:guide orient="horz" pos="1068"/>
        <p:guide orient="horz" pos="2826"/>
        <p:guide orient="horz" pos="48"/>
        <p:guide pos="4731"/>
        <p:guide pos="5658"/>
        <p:guide pos="2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bin\Downloads\Business%20cas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obin\Downloads\Business%20cas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MAE</a:t>
            </a:r>
            <a:r>
              <a:rPr lang="en-US" baseline="0" dirty="0"/>
              <a:t> | RMSE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2460876612287228"/>
          <c:w val="0.95199502425161897"/>
          <c:h val="0.669753584758024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Neural Network Regression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(Sheet3!$A$2,Sheet3!$A$4)</c:f>
              <c:strCache>
                <c:ptCount val="2"/>
                <c:pt idx="0">
                  <c:v>Mean Absolute Error (MAE)</c:v>
                </c:pt>
                <c:pt idx="1">
                  <c:v>Root Mean Squared Error (RMSE)</c:v>
                </c:pt>
              </c:strCache>
              <c:extLst/>
            </c:strRef>
          </c:cat>
          <c:val>
            <c:numRef>
              <c:f>(Sheet3!$B$2,Sheet3!$B$4)</c:f>
              <c:numCache>
                <c:formatCode>General</c:formatCode>
                <c:ptCount val="2"/>
                <c:pt idx="0">
                  <c:v>28.31</c:v>
                </c:pt>
                <c:pt idx="1">
                  <c:v>35.47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96A2-4D4C-9012-345185B297DE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Random Forest Regression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(Sheet3!$A$2,Sheet3!$A$4)</c:f>
              <c:strCache>
                <c:ptCount val="2"/>
                <c:pt idx="0">
                  <c:v>Mean Absolute Error (MAE)</c:v>
                </c:pt>
                <c:pt idx="1">
                  <c:v>Root Mean Squared Error (RMSE)</c:v>
                </c:pt>
              </c:strCache>
              <c:extLst/>
            </c:strRef>
          </c:cat>
          <c:val>
            <c:numRef>
              <c:f>(Sheet3!$C$2,Sheet3!$C$4)</c:f>
              <c:numCache>
                <c:formatCode>General</c:formatCode>
                <c:ptCount val="2"/>
                <c:pt idx="0">
                  <c:v>24.73</c:v>
                </c:pt>
                <c:pt idx="1">
                  <c:v>30.35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96A2-4D4C-9012-345185B297DE}"/>
            </c:ext>
          </c:extLst>
        </c:ser>
        <c:ser>
          <c:idx val="2"/>
          <c:order val="2"/>
          <c:tx>
            <c:strRef>
              <c:f>Sheet3!$D$1</c:f>
              <c:strCache>
                <c:ptCount val="1"/>
                <c:pt idx="0">
                  <c:v>Linear Regression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(Sheet3!$A$2,Sheet3!$A$4)</c:f>
              <c:strCache>
                <c:ptCount val="2"/>
                <c:pt idx="0">
                  <c:v>Mean Absolute Error (MAE)</c:v>
                </c:pt>
                <c:pt idx="1">
                  <c:v>Root Mean Squared Error (RMSE)</c:v>
                </c:pt>
              </c:strCache>
              <c:extLst/>
            </c:strRef>
          </c:cat>
          <c:val>
            <c:numRef>
              <c:f>(Sheet3!$D$2,Sheet3!$D$4)</c:f>
              <c:numCache>
                <c:formatCode>General</c:formatCode>
                <c:ptCount val="2"/>
                <c:pt idx="0">
                  <c:v>25.68</c:v>
                </c:pt>
                <c:pt idx="1">
                  <c:v>31.29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96A2-4D4C-9012-345185B297D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02723919"/>
        <c:axId val="502724399"/>
      </c:barChart>
      <c:catAx>
        <c:axId val="5027239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724399"/>
        <c:crosses val="autoZero"/>
        <c:auto val="1"/>
        <c:lblAlgn val="ctr"/>
        <c:lblOffset val="100"/>
        <c:noMultiLvlLbl val="0"/>
      </c:catAx>
      <c:valAx>
        <c:axId val="50272439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2723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 - Squared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747728860936407E-2"/>
          <c:y val="0.29027980223402305"/>
          <c:w val="0.91766342250696908"/>
          <c:h val="0.610782274308734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Neural Network Regression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Sheet3!$A$5</c:f>
              <c:strCache>
                <c:ptCount val="1"/>
                <c:pt idx="0">
                  <c:v>R-squared (R²)</c:v>
                </c:pt>
              </c:strCache>
              <c:extLst/>
            </c:strRef>
          </c:cat>
          <c:val>
            <c:numRef>
              <c:f>Sheet3!$B$5</c:f>
              <c:numCache>
                <c:formatCode>General</c:formatCode>
                <c:ptCount val="1"/>
                <c:pt idx="0">
                  <c:v>0.18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B0F0-496B-8CF6-2CF24E9CE117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Random Forest Regression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Sheet3!$A$5</c:f>
              <c:strCache>
                <c:ptCount val="1"/>
                <c:pt idx="0">
                  <c:v>R-squared (R²)</c:v>
                </c:pt>
              </c:strCache>
              <c:extLst/>
            </c:strRef>
          </c:cat>
          <c:val>
            <c:numRef>
              <c:f>Sheet3!$C$5</c:f>
              <c:numCache>
                <c:formatCode>General</c:formatCode>
                <c:ptCount val="1"/>
                <c:pt idx="0">
                  <c:v>0.33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B0F0-496B-8CF6-2CF24E9CE117}"/>
            </c:ext>
          </c:extLst>
        </c:ser>
        <c:ser>
          <c:idx val="2"/>
          <c:order val="2"/>
          <c:tx>
            <c:strRef>
              <c:f>Sheet3!$D$1</c:f>
              <c:strCache>
                <c:ptCount val="1"/>
                <c:pt idx="0">
                  <c:v>Linear Regression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Sheet3!$A$5</c:f>
              <c:strCache>
                <c:ptCount val="1"/>
                <c:pt idx="0">
                  <c:v>R-squared (R²)</c:v>
                </c:pt>
              </c:strCache>
              <c:extLst/>
            </c:strRef>
          </c:cat>
          <c:val>
            <c:numRef>
              <c:f>Sheet3!$D$5</c:f>
              <c:numCache>
                <c:formatCode>General</c:formatCode>
                <c:ptCount val="1"/>
                <c:pt idx="0">
                  <c:v>0.28999999999999998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B0F0-496B-8CF6-2CF24E9CE11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239000639"/>
        <c:axId val="1239001119"/>
      </c:barChart>
      <c:catAx>
        <c:axId val="12390006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9001119"/>
        <c:crosses val="autoZero"/>
        <c:auto val="1"/>
        <c:lblAlgn val="ctr"/>
        <c:lblOffset val="100"/>
        <c:noMultiLvlLbl val="0"/>
      </c:catAx>
      <c:valAx>
        <c:axId val="123900111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39000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omments/modernComment_10B_97F54A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4D77E9C-67EF-4E35-A17C-3C64A7D3334A}" authorId="{543BBA61-FFCB-0343-474E-4D954277E3D3}" created="2024-04-23T13:38:48.637">
    <pc:sldMkLst xmlns:pc="http://schemas.microsoft.com/office/powerpoint/2013/main/command">
      <pc:docMk/>
      <pc:sldMk cId="2549434934" sldId="267"/>
    </pc:sldMkLst>
    <p188:txBody>
      <a:bodyPr/>
      <a:lstStyle/>
      <a:p>
        <a:r>
          <a:rPr lang="en-US"/>
          <a:t>Nice intro!</a:t>
        </a:r>
      </a:p>
    </p188:txBody>
  </p188:cm>
</p188:cmLst>
</file>

<file path=ppt/comments/modernComment_10D_C28C4B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71A6AB-145A-4FE5-BD83-6282CE242DC1}" authorId="{543BBA61-FFCB-0343-474E-4D954277E3D3}" created="2024-04-23T13:40:31.631">
    <pc:sldMkLst xmlns:pc="http://schemas.microsoft.com/office/powerpoint/2013/main/command">
      <pc:docMk/>
      <pc:sldMk cId="3263974191" sldId="269"/>
    </pc:sldMkLst>
    <p188:txBody>
      <a:bodyPr/>
      <a:lstStyle/>
      <a:p>
        <a:r>
          <a:rPr lang="en-US"/>
          <a:t>What's your data source?</a:t>
        </a:r>
      </a:p>
    </p188:txBody>
  </p188:cm>
  <p188:cm id="{88FF7030-B346-48E8-990F-0750E99C31EA}" authorId="{543BBA61-FFCB-0343-474E-4D954277E3D3}" created="2024-04-23T13:40:49.842">
    <pc:sldMkLst xmlns:pc="http://schemas.microsoft.com/office/powerpoint/2013/main/command">
      <pc:docMk/>
      <pc:sldMk cId="3263974191" sldId="269"/>
    </pc:sldMkLst>
    <p188:txBody>
      <a:bodyPr/>
      <a:lstStyle/>
      <a:p>
        <a:r>
          <a:rPr lang="en-US"/>
          <a:t>No missing?</a:t>
        </a:r>
      </a:p>
    </p188:txBody>
  </p188:cm>
</p188:cmLst>
</file>

<file path=ppt/comments/modernComment_10E_DEAF78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1D5DBE-6A07-490B-9102-B9ACE4C79F92}" authorId="{543BBA61-FFCB-0343-474E-4D954277E3D3}" created="2024-04-23T13:43:04.7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36041508" sldId="270"/>
      <ac:spMk id="12" creationId="{9607090A-B82C-362E-6178-E07C310FA0C6}"/>
    </ac:deMkLst>
    <p188:txBody>
      <a:bodyPr/>
      <a:lstStyle/>
      <a:p>
        <a:r>
          <a:rPr lang="en-US"/>
          <a:t>It should be metrics, not parameters.</a:t>
        </a:r>
      </a:p>
    </p188:txBody>
  </p188:cm>
</p188:cmLst>
</file>

<file path=ppt/comments/modernComment_110_60CA9D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F61F6E-8ABB-4742-B200-84532759364A}" authorId="{543BBA61-FFCB-0343-474E-4D954277E3D3}" created="2024-04-23T13:42:08.365">
    <pc:sldMkLst xmlns:pc="http://schemas.microsoft.com/office/powerpoint/2013/main/command">
      <pc:docMk/>
      <pc:sldMk cId="1623891405" sldId="272"/>
    </pc:sldMkLst>
    <p188:txBody>
      <a:bodyPr/>
      <a:lstStyle/>
      <a:p>
        <a:r>
          <a:rPr lang="en-US"/>
          <a:t>Show a table of variable definition before this slide. Otherwise, what does it mean by br, entire, etc?</a:t>
        </a:r>
      </a:p>
    </p188:txBody>
  </p188:cm>
</p188:cmLst>
</file>

<file path=ppt/comments/modernComment_116_446D217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EFF7D2-9FFB-484E-80F4-5E204B343215}" authorId="{543BBA61-FFCB-0343-474E-4D954277E3D3}" created="2024-04-23T13:44:45.552">
    <pc:sldMkLst xmlns:pc="http://schemas.microsoft.com/office/powerpoint/2013/main/command">
      <pc:docMk/>
      <pc:sldMk cId="1148002673" sldId="278"/>
    </pc:sldMkLst>
    <p188:txBody>
      <a:bodyPr/>
      <a:lstStyle/>
      <a:p>
        <a:r>
          <a:rPr lang="en-US"/>
          <a:t>Remove those sentences. Just keep those bullet points. You will explain those bullet points orally during your presentation.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4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77CDC-A92C-45B6-A64D-5D67607713F4}" type="doc">
      <dgm:prSet loTypeId="urn:microsoft.com/office/officeart/2011/layout/Picture Frame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6E7F74-B468-49D7-8583-F72E56F047C1}">
      <dgm:prSet phldrT="[Text]" custT="1"/>
      <dgm:spPr/>
      <dgm:t>
        <a:bodyPr/>
        <a:lstStyle/>
        <a:p>
          <a:r>
            <a:rPr lang="en-US" sz="1200" b="0" i="0"/>
            <a:t>Offers </a:t>
          </a:r>
          <a:r>
            <a:rPr lang="en-US" sz="1200" b="1" i="0"/>
            <a:t>unique &amp; affordable accommodation</a:t>
          </a:r>
          <a:r>
            <a:rPr lang="en-US" sz="1200" b="0" i="0"/>
            <a:t> for corporate and leisure requirements</a:t>
          </a:r>
          <a:endParaRPr lang="en-US" sz="1200" b="1"/>
        </a:p>
      </dgm:t>
    </dgm:pt>
    <dgm:pt modelId="{1AD622DC-68A6-440C-82CC-3BD8B5054A90}" type="parTrans" cxnId="{53836D88-B4DD-4AEE-B5BF-72BBAC6FD3C5}">
      <dgm:prSet/>
      <dgm:spPr/>
      <dgm:t>
        <a:bodyPr/>
        <a:lstStyle/>
        <a:p>
          <a:endParaRPr lang="en-US"/>
        </a:p>
      </dgm:t>
    </dgm:pt>
    <dgm:pt modelId="{74CA0C0E-E231-4504-96C4-C9BC051590C6}" type="sibTrans" cxnId="{53836D88-B4DD-4AEE-B5BF-72BBAC6FD3C5}">
      <dgm:prSet/>
      <dgm:spPr/>
      <dgm:t>
        <a:bodyPr/>
        <a:lstStyle/>
        <a:p>
          <a:endParaRPr lang="en-US"/>
        </a:p>
      </dgm:t>
    </dgm:pt>
    <dgm:pt modelId="{F6B31F52-B341-488B-A5B5-B5C4B8956D54}">
      <dgm:prSet phldrT="[Text]" custT="1"/>
      <dgm:spPr/>
      <dgm:t>
        <a:bodyPr/>
        <a:lstStyle/>
        <a:p>
          <a:r>
            <a:rPr lang="en-US" sz="1200"/>
            <a:t>Revolutionized Travel &amp; Hospitality Industry  in </a:t>
          </a:r>
          <a:r>
            <a:rPr lang="en-US" sz="1200" b="1"/>
            <a:t>220+ countries</a:t>
          </a:r>
          <a:endParaRPr lang="en-US" sz="1200"/>
        </a:p>
      </dgm:t>
    </dgm:pt>
    <dgm:pt modelId="{D2D91302-D770-4AF4-AF03-54C095DBE8D2}" type="parTrans" cxnId="{2586DD5E-444A-43A9-9ACF-D511EF71D9A5}">
      <dgm:prSet/>
      <dgm:spPr/>
      <dgm:t>
        <a:bodyPr/>
        <a:lstStyle/>
        <a:p>
          <a:endParaRPr lang="en-US"/>
        </a:p>
      </dgm:t>
    </dgm:pt>
    <dgm:pt modelId="{8C741CAE-451B-41BA-972C-AA528BF18D3D}" type="sibTrans" cxnId="{2586DD5E-444A-43A9-9ACF-D511EF71D9A5}">
      <dgm:prSet/>
      <dgm:spPr/>
      <dgm:t>
        <a:bodyPr/>
        <a:lstStyle/>
        <a:p>
          <a:endParaRPr lang="en-US"/>
        </a:p>
      </dgm:t>
    </dgm:pt>
    <dgm:pt modelId="{9B049C0B-E3D9-4854-8313-43A63AA5F7AE}">
      <dgm:prSet phldrT="[Text]" custT="1"/>
      <dgm:spPr/>
      <dgm:t>
        <a:bodyPr/>
        <a:lstStyle/>
        <a:p>
          <a:r>
            <a:rPr lang="en-US" sz="1200" b="0" i="0"/>
            <a:t>Has more than </a:t>
          </a:r>
          <a:r>
            <a:rPr lang="en-US" sz="1200" b="1" i="0"/>
            <a:t>150 million</a:t>
          </a:r>
          <a:r>
            <a:rPr lang="en-US" sz="1200" b="0" i="0"/>
            <a:t> worldwide users that have booked over </a:t>
          </a:r>
          <a:r>
            <a:rPr lang="en-US" sz="1200" b="1" i="0"/>
            <a:t>1.5 billion</a:t>
          </a:r>
          <a:r>
            <a:rPr lang="en-US" sz="1200" b="0" i="0"/>
            <a:t> stays</a:t>
          </a:r>
          <a:endParaRPr lang="en-US" sz="1200"/>
        </a:p>
      </dgm:t>
    </dgm:pt>
    <dgm:pt modelId="{EDDDBF62-3B0C-4AB0-A41A-344236E1C984}" type="sibTrans" cxnId="{EF2611C1-ED94-4490-843E-C825FEE6FCCB}">
      <dgm:prSet/>
      <dgm:spPr/>
      <dgm:t>
        <a:bodyPr/>
        <a:lstStyle/>
        <a:p>
          <a:endParaRPr lang="en-US"/>
        </a:p>
      </dgm:t>
    </dgm:pt>
    <dgm:pt modelId="{BE12A534-360B-4F6F-9C1C-24EF057416CB}" type="parTrans" cxnId="{EF2611C1-ED94-4490-843E-C825FEE6FCCB}">
      <dgm:prSet/>
      <dgm:spPr/>
      <dgm:t>
        <a:bodyPr/>
        <a:lstStyle/>
        <a:p>
          <a:endParaRPr lang="en-US"/>
        </a:p>
      </dgm:t>
    </dgm:pt>
    <dgm:pt modelId="{5BD0EC37-48EE-4052-BF4C-77352FFC3FC3}">
      <dgm:prSet phldrT="[Text]"/>
      <dgm:spPr/>
      <dgm:t>
        <a:bodyPr/>
        <a:lstStyle/>
        <a:p>
          <a:r>
            <a:rPr lang="en-US" b="1"/>
            <a:t>5M+ hosts </a:t>
          </a:r>
          <a:r>
            <a:rPr lang="en-US"/>
            <a:t>worldwide with </a:t>
          </a:r>
          <a:r>
            <a:rPr lang="en-US" b="1"/>
            <a:t>7.7M+ listings </a:t>
          </a:r>
        </a:p>
      </dgm:t>
    </dgm:pt>
    <dgm:pt modelId="{44C4A1E7-5504-457B-9350-99C7FFC4BED4}" type="sibTrans" cxnId="{646430D2-5047-45D9-A387-C2A0D2DA2E7B}">
      <dgm:prSet/>
      <dgm:spPr/>
      <dgm:t>
        <a:bodyPr/>
        <a:lstStyle/>
        <a:p>
          <a:endParaRPr lang="en-US"/>
        </a:p>
      </dgm:t>
    </dgm:pt>
    <dgm:pt modelId="{281A926A-ABBE-4157-A53A-D1F222DE04B6}" type="parTrans" cxnId="{646430D2-5047-45D9-A387-C2A0D2DA2E7B}">
      <dgm:prSet/>
      <dgm:spPr/>
      <dgm:t>
        <a:bodyPr/>
        <a:lstStyle/>
        <a:p>
          <a:endParaRPr lang="en-US"/>
        </a:p>
      </dgm:t>
    </dgm:pt>
    <dgm:pt modelId="{3AB907E0-E8BC-4EA6-8311-8CCED18C42CA}" type="pres">
      <dgm:prSet presAssocID="{15977CDC-A92C-45B6-A64D-5D67607713F4}" presName="Name0" presStyleCnt="0">
        <dgm:presLayoutVars>
          <dgm:chMax/>
          <dgm:chPref/>
          <dgm:dir/>
        </dgm:presLayoutVars>
      </dgm:prSet>
      <dgm:spPr/>
    </dgm:pt>
    <dgm:pt modelId="{04FFACF8-3631-4FF3-9CD2-B39D2FA7EB8D}" type="pres">
      <dgm:prSet presAssocID="{D66E7F74-B468-49D7-8583-F72E56F047C1}" presName="composite" presStyleCnt="0"/>
      <dgm:spPr/>
    </dgm:pt>
    <dgm:pt modelId="{AE925AED-4CD4-47D3-A74B-F7CEC230FB51}" type="pres">
      <dgm:prSet presAssocID="{D66E7F74-B468-49D7-8583-F72E56F047C1}" presName="ParentText" presStyleLbl="revTx" presStyleIdx="0" presStyleCnt="4" custLinFactNeighborY="1758">
        <dgm:presLayoutVars>
          <dgm:chMax val="0"/>
          <dgm:chPref val="0"/>
          <dgm:bulletEnabled val="1"/>
        </dgm:presLayoutVars>
      </dgm:prSet>
      <dgm:spPr/>
    </dgm:pt>
    <dgm:pt modelId="{0111E58B-DF65-4329-8470-397BD8AA723D}" type="pres">
      <dgm:prSet presAssocID="{D66E7F74-B468-49D7-8583-F72E56F047C1}" presName="Accent1" presStyleLbl="parChTrans1D1" presStyleIdx="0" presStyleCnt="4"/>
      <dgm:spPr/>
    </dgm:pt>
    <dgm:pt modelId="{6F6949AA-3392-4AD1-94AD-73BBD95F1210}" type="pres">
      <dgm:prSet presAssocID="{D66E7F74-B468-49D7-8583-F72E56F047C1}" presName="Image" presStyleLbl="alignImgPlace1" presStyleIdx="0" presStyleCnt="4" custScaleX="100894" custScaleY="100774" custLinFactY="27506" custLinFactNeighborX="-23035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Person rolling luggage"/>
        </a:ext>
      </dgm:extLst>
    </dgm:pt>
    <dgm:pt modelId="{67F38836-6731-4414-A65B-928C285B1253}" type="pres">
      <dgm:prSet presAssocID="{74CA0C0E-E231-4504-96C4-C9BC051590C6}" presName="sibTrans" presStyleCnt="0"/>
      <dgm:spPr/>
    </dgm:pt>
    <dgm:pt modelId="{A4D87B19-F1DB-45B0-A9D1-A81F3919BF4C}" type="pres">
      <dgm:prSet presAssocID="{5BD0EC37-48EE-4052-BF4C-77352FFC3FC3}" presName="composite" presStyleCnt="0"/>
      <dgm:spPr/>
    </dgm:pt>
    <dgm:pt modelId="{6C90780A-00ED-42C4-81CC-DFC740413AE0}" type="pres">
      <dgm:prSet presAssocID="{5BD0EC37-48EE-4052-BF4C-77352FFC3FC3}" presName="ParentText" presStyleLbl="revTx" presStyleIdx="1" presStyleCnt="4" custLinFactNeighborX="2632" custLinFactNeighborY="-16311">
        <dgm:presLayoutVars>
          <dgm:chMax val="0"/>
          <dgm:chPref val="0"/>
          <dgm:bulletEnabled val="1"/>
        </dgm:presLayoutVars>
      </dgm:prSet>
      <dgm:spPr/>
    </dgm:pt>
    <dgm:pt modelId="{82F15EA4-F28D-4747-903D-C5367B72A198}" type="pres">
      <dgm:prSet presAssocID="{5BD0EC37-48EE-4052-BF4C-77352FFC3FC3}" presName="Accent1" presStyleLbl="parChTrans1D1" presStyleIdx="1" presStyleCnt="4"/>
      <dgm:spPr/>
    </dgm:pt>
    <dgm:pt modelId="{B7074416-E6D2-4879-B7B3-DDCF92CD8F24}" type="pres">
      <dgm:prSet presAssocID="{5BD0EC37-48EE-4052-BF4C-77352FFC3FC3}" presName="Image" presStyleLbl="alignImgPlace1" presStyleIdx="1" presStyleCnt="4" custScaleX="99930" custScaleY="100915" custLinFactNeighborX="6037" custLinFactNeighborY="-190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extLst>
        <a:ext uri="{E40237B7-FDA0-4F09-8148-C483321AD2D9}">
          <dgm14:cNvPr xmlns:dgm14="http://schemas.microsoft.com/office/drawing/2010/diagram" id="0" name="" descr="Exterior of modern farmhouse"/>
        </a:ext>
      </dgm:extLst>
    </dgm:pt>
    <dgm:pt modelId="{F0D13569-CCC4-459E-A334-623B75EC7685}" type="pres">
      <dgm:prSet presAssocID="{44C4A1E7-5504-457B-9350-99C7FFC4BED4}" presName="sibTrans" presStyleCnt="0"/>
      <dgm:spPr/>
    </dgm:pt>
    <dgm:pt modelId="{0064A89D-2016-4A68-9BC2-E1CB23005B00}" type="pres">
      <dgm:prSet presAssocID="{F6B31F52-B341-488B-A5B5-B5C4B8956D54}" presName="composite" presStyleCnt="0"/>
      <dgm:spPr/>
    </dgm:pt>
    <dgm:pt modelId="{686786DD-A310-4A9F-B14B-4ED1BB0F8F3F}" type="pres">
      <dgm:prSet presAssocID="{F6B31F52-B341-488B-A5B5-B5C4B8956D54}" presName="ParentText" presStyleLbl="revTx" presStyleIdx="2" presStyleCnt="4" custLinFactNeighborX="127" custLinFactNeighborY="-10065">
        <dgm:presLayoutVars>
          <dgm:chMax val="0"/>
          <dgm:chPref val="0"/>
          <dgm:bulletEnabled val="1"/>
        </dgm:presLayoutVars>
      </dgm:prSet>
      <dgm:spPr/>
    </dgm:pt>
    <dgm:pt modelId="{E6F0AD23-DA21-4E01-B963-CDB94B9CCF88}" type="pres">
      <dgm:prSet presAssocID="{F6B31F52-B341-488B-A5B5-B5C4B8956D54}" presName="Accent1" presStyleLbl="parChTrans1D1" presStyleIdx="2" presStyleCnt="4" custLinFactNeighborX="259" custLinFactNeighborY="557"/>
      <dgm:spPr/>
    </dgm:pt>
    <dgm:pt modelId="{2D7BE759-BE0A-4F05-87F0-21ABBC95EBBE}" type="pres">
      <dgm:prSet presAssocID="{F6B31F52-B341-488B-A5B5-B5C4B8956D54}" presName="Image" presStyleLbl="alignImgPlace1" presStyleIdx="2" presStyleCnt="4" custLinFactY="-36777" custLinFactNeighborX="-22794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Tray of food on a bed"/>
        </a:ext>
      </dgm:extLst>
    </dgm:pt>
    <dgm:pt modelId="{B57D0330-2DED-4896-B370-97920B68916A}" type="pres">
      <dgm:prSet presAssocID="{8C741CAE-451B-41BA-972C-AA528BF18D3D}" presName="sibTrans" presStyleCnt="0"/>
      <dgm:spPr/>
    </dgm:pt>
    <dgm:pt modelId="{D7754F87-1D4C-4CC7-9465-E21920D18E6E}" type="pres">
      <dgm:prSet presAssocID="{9B049C0B-E3D9-4854-8313-43A63AA5F7AE}" presName="composite" presStyleCnt="0"/>
      <dgm:spPr/>
    </dgm:pt>
    <dgm:pt modelId="{98EFE57F-2283-4A48-9613-0A375086A2CA}" type="pres">
      <dgm:prSet presAssocID="{9B049C0B-E3D9-4854-8313-43A63AA5F7AE}" presName="ParentText" presStyleLbl="revTx" presStyleIdx="3" presStyleCnt="4" custLinFactNeighborX="982" custLinFactNeighborY="-2977">
        <dgm:presLayoutVars>
          <dgm:chMax val="0"/>
          <dgm:chPref val="0"/>
          <dgm:bulletEnabled val="1"/>
        </dgm:presLayoutVars>
      </dgm:prSet>
      <dgm:spPr/>
    </dgm:pt>
    <dgm:pt modelId="{3DEFCC61-0BD5-4366-8CDA-B0E13EA55DC0}" type="pres">
      <dgm:prSet presAssocID="{9B049C0B-E3D9-4854-8313-43A63AA5F7AE}" presName="Accent1" presStyleLbl="parChTrans1D1" presStyleIdx="3" presStyleCnt="4"/>
      <dgm:spPr/>
    </dgm:pt>
    <dgm:pt modelId="{6A410222-8256-4A1C-BEF2-DE42D45727C9}" type="pres">
      <dgm:prSet presAssocID="{9B049C0B-E3D9-4854-8313-43A63AA5F7AE}" presName="Image" presStyleLbl="alignImgPlace1" presStyleIdx="3" presStyleCnt="4" custLinFactNeighborX="7226" custLinFactNeighborY="-457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Tiki huts on beach water"/>
        </a:ext>
      </dgm:extLst>
    </dgm:pt>
  </dgm:ptLst>
  <dgm:cxnLst>
    <dgm:cxn modelId="{43A30B0D-CF88-46B9-9053-283E464FF9BF}" type="presOf" srcId="{5BD0EC37-48EE-4052-BF4C-77352FFC3FC3}" destId="{6C90780A-00ED-42C4-81CC-DFC740413AE0}" srcOrd="0" destOrd="0" presId="urn:microsoft.com/office/officeart/2011/layout/Picture Frame"/>
    <dgm:cxn modelId="{12734629-473D-4E81-9F24-76C77BB95E88}" type="presOf" srcId="{9B049C0B-E3D9-4854-8313-43A63AA5F7AE}" destId="{98EFE57F-2283-4A48-9613-0A375086A2CA}" srcOrd="0" destOrd="0" presId="urn:microsoft.com/office/officeart/2011/layout/Picture Frame"/>
    <dgm:cxn modelId="{215AD733-F5DA-4100-8959-3096218DD447}" type="presOf" srcId="{D66E7F74-B468-49D7-8583-F72E56F047C1}" destId="{AE925AED-4CD4-47D3-A74B-F7CEC230FB51}" srcOrd="0" destOrd="0" presId="urn:microsoft.com/office/officeart/2011/layout/Picture Frame"/>
    <dgm:cxn modelId="{2586DD5E-444A-43A9-9ACF-D511EF71D9A5}" srcId="{15977CDC-A92C-45B6-A64D-5D67607713F4}" destId="{F6B31F52-B341-488B-A5B5-B5C4B8956D54}" srcOrd="2" destOrd="0" parTransId="{D2D91302-D770-4AF4-AF03-54C095DBE8D2}" sibTransId="{8C741CAE-451B-41BA-972C-AA528BF18D3D}"/>
    <dgm:cxn modelId="{A0718055-D9EC-4C9D-9B6C-03E7BF9B9617}" type="presOf" srcId="{F6B31F52-B341-488B-A5B5-B5C4B8956D54}" destId="{686786DD-A310-4A9F-B14B-4ED1BB0F8F3F}" srcOrd="0" destOrd="0" presId="urn:microsoft.com/office/officeart/2011/layout/Picture Frame"/>
    <dgm:cxn modelId="{53836D88-B4DD-4AEE-B5BF-72BBAC6FD3C5}" srcId="{15977CDC-A92C-45B6-A64D-5D67607713F4}" destId="{D66E7F74-B468-49D7-8583-F72E56F047C1}" srcOrd="0" destOrd="0" parTransId="{1AD622DC-68A6-440C-82CC-3BD8B5054A90}" sibTransId="{74CA0C0E-E231-4504-96C4-C9BC051590C6}"/>
    <dgm:cxn modelId="{0C00A48A-3D46-4171-A4EF-46FB3DF4B3C2}" type="presOf" srcId="{15977CDC-A92C-45B6-A64D-5D67607713F4}" destId="{3AB907E0-E8BC-4EA6-8311-8CCED18C42CA}" srcOrd="0" destOrd="0" presId="urn:microsoft.com/office/officeart/2011/layout/Picture Frame"/>
    <dgm:cxn modelId="{EF2611C1-ED94-4490-843E-C825FEE6FCCB}" srcId="{15977CDC-A92C-45B6-A64D-5D67607713F4}" destId="{9B049C0B-E3D9-4854-8313-43A63AA5F7AE}" srcOrd="3" destOrd="0" parTransId="{BE12A534-360B-4F6F-9C1C-24EF057416CB}" sibTransId="{EDDDBF62-3B0C-4AB0-A41A-344236E1C984}"/>
    <dgm:cxn modelId="{646430D2-5047-45D9-A387-C2A0D2DA2E7B}" srcId="{15977CDC-A92C-45B6-A64D-5D67607713F4}" destId="{5BD0EC37-48EE-4052-BF4C-77352FFC3FC3}" srcOrd="1" destOrd="0" parTransId="{281A926A-ABBE-4157-A53A-D1F222DE04B6}" sibTransId="{44C4A1E7-5504-457B-9350-99C7FFC4BED4}"/>
    <dgm:cxn modelId="{0D21699F-C2FF-44BF-BEAB-78AEF024B1EC}" type="presParOf" srcId="{3AB907E0-E8BC-4EA6-8311-8CCED18C42CA}" destId="{04FFACF8-3631-4FF3-9CD2-B39D2FA7EB8D}" srcOrd="0" destOrd="0" presId="urn:microsoft.com/office/officeart/2011/layout/Picture Frame"/>
    <dgm:cxn modelId="{E5C82FB3-D559-464C-BC20-406AC95E7107}" type="presParOf" srcId="{04FFACF8-3631-4FF3-9CD2-B39D2FA7EB8D}" destId="{AE925AED-4CD4-47D3-A74B-F7CEC230FB51}" srcOrd="0" destOrd="0" presId="urn:microsoft.com/office/officeart/2011/layout/Picture Frame"/>
    <dgm:cxn modelId="{09553CDE-5526-4C99-A92F-C98A71F6CA07}" type="presParOf" srcId="{04FFACF8-3631-4FF3-9CD2-B39D2FA7EB8D}" destId="{0111E58B-DF65-4329-8470-397BD8AA723D}" srcOrd="1" destOrd="0" presId="urn:microsoft.com/office/officeart/2011/layout/Picture Frame"/>
    <dgm:cxn modelId="{584C7B07-F562-4764-954E-F513BE3631AE}" type="presParOf" srcId="{04FFACF8-3631-4FF3-9CD2-B39D2FA7EB8D}" destId="{6F6949AA-3392-4AD1-94AD-73BBD95F1210}" srcOrd="2" destOrd="0" presId="urn:microsoft.com/office/officeart/2011/layout/Picture Frame"/>
    <dgm:cxn modelId="{0A52518B-B98D-4BF5-820F-37C0359BCFFA}" type="presParOf" srcId="{3AB907E0-E8BC-4EA6-8311-8CCED18C42CA}" destId="{67F38836-6731-4414-A65B-928C285B1253}" srcOrd="1" destOrd="0" presId="urn:microsoft.com/office/officeart/2011/layout/Picture Frame"/>
    <dgm:cxn modelId="{6CB22817-4113-49B7-9D44-CCC03F5C54BC}" type="presParOf" srcId="{3AB907E0-E8BC-4EA6-8311-8CCED18C42CA}" destId="{A4D87B19-F1DB-45B0-A9D1-A81F3919BF4C}" srcOrd="2" destOrd="0" presId="urn:microsoft.com/office/officeart/2011/layout/Picture Frame"/>
    <dgm:cxn modelId="{30A000C3-4A2D-474E-B517-2C9B0DC146DC}" type="presParOf" srcId="{A4D87B19-F1DB-45B0-A9D1-A81F3919BF4C}" destId="{6C90780A-00ED-42C4-81CC-DFC740413AE0}" srcOrd="0" destOrd="0" presId="urn:microsoft.com/office/officeart/2011/layout/Picture Frame"/>
    <dgm:cxn modelId="{6FE3E35F-752A-4270-A799-1B546CD9E73D}" type="presParOf" srcId="{A4D87B19-F1DB-45B0-A9D1-A81F3919BF4C}" destId="{82F15EA4-F28D-4747-903D-C5367B72A198}" srcOrd="1" destOrd="0" presId="urn:microsoft.com/office/officeart/2011/layout/Picture Frame"/>
    <dgm:cxn modelId="{9BA9B3EA-A799-4EFE-B958-FE26A2645B0F}" type="presParOf" srcId="{A4D87B19-F1DB-45B0-A9D1-A81F3919BF4C}" destId="{B7074416-E6D2-4879-B7B3-DDCF92CD8F24}" srcOrd="2" destOrd="0" presId="urn:microsoft.com/office/officeart/2011/layout/Picture Frame"/>
    <dgm:cxn modelId="{72C3C6C5-5DC2-4476-B80B-03AC9DFC13EE}" type="presParOf" srcId="{3AB907E0-E8BC-4EA6-8311-8CCED18C42CA}" destId="{F0D13569-CCC4-459E-A334-623B75EC7685}" srcOrd="3" destOrd="0" presId="urn:microsoft.com/office/officeart/2011/layout/Picture Frame"/>
    <dgm:cxn modelId="{62120BC4-6642-47FC-8881-48DB6A41CA01}" type="presParOf" srcId="{3AB907E0-E8BC-4EA6-8311-8CCED18C42CA}" destId="{0064A89D-2016-4A68-9BC2-E1CB23005B00}" srcOrd="4" destOrd="0" presId="urn:microsoft.com/office/officeart/2011/layout/Picture Frame"/>
    <dgm:cxn modelId="{F30F423F-088A-4AE7-84C1-5FFD6ABEC6BF}" type="presParOf" srcId="{0064A89D-2016-4A68-9BC2-E1CB23005B00}" destId="{686786DD-A310-4A9F-B14B-4ED1BB0F8F3F}" srcOrd="0" destOrd="0" presId="urn:microsoft.com/office/officeart/2011/layout/Picture Frame"/>
    <dgm:cxn modelId="{C5EA7CC0-3220-453D-9A79-07647146C839}" type="presParOf" srcId="{0064A89D-2016-4A68-9BC2-E1CB23005B00}" destId="{E6F0AD23-DA21-4E01-B963-CDB94B9CCF88}" srcOrd="1" destOrd="0" presId="urn:microsoft.com/office/officeart/2011/layout/Picture Frame"/>
    <dgm:cxn modelId="{2F6D5006-BCD7-4169-B7EA-DE38CC93A2AC}" type="presParOf" srcId="{0064A89D-2016-4A68-9BC2-E1CB23005B00}" destId="{2D7BE759-BE0A-4F05-87F0-21ABBC95EBBE}" srcOrd="2" destOrd="0" presId="urn:microsoft.com/office/officeart/2011/layout/Picture Frame"/>
    <dgm:cxn modelId="{F38BF2DB-4881-485E-B05B-2E1C2972A33B}" type="presParOf" srcId="{3AB907E0-E8BC-4EA6-8311-8CCED18C42CA}" destId="{B57D0330-2DED-4896-B370-97920B68916A}" srcOrd="5" destOrd="0" presId="urn:microsoft.com/office/officeart/2011/layout/Picture Frame"/>
    <dgm:cxn modelId="{F95C4C06-F482-4E9B-A609-BB10A7A0863D}" type="presParOf" srcId="{3AB907E0-E8BC-4EA6-8311-8CCED18C42CA}" destId="{D7754F87-1D4C-4CC7-9465-E21920D18E6E}" srcOrd="6" destOrd="0" presId="urn:microsoft.com/office/officeart/2011/layout/Picture Frame"/>
    <dgm:cxn modelId="{8D4B6856-4EAD-48A5-AB8F-6A8993D8AC0C}" type="presParOf" srcId="{D7754F87-1D4C-4CC7-9465-E21920D18E6E}" destId="{98EFE57F-2283-4A48-9613-0A375086A2CA}" srcOrd="0" destOrd="0" presId="urn:microsoft.com/office/officeart/2011/layout/Picture Frame"/>
    <dgm:cxn modelId="{C4317A0F-12BD-45EB-A786-66661B467E93}" type="presParOf" srcId="{D7754F87-1D4C-4CC7-9465-E21920D18E6E}" destId="{3DEFCC61-0BD5-4366-8CDA-B0E13EA55DC0}" srcOrd="1" destOrd="0" presId="urn:microsoft.com/office/officeart/2011/layout/Picture Frame"/>
    <dgm:cxn modelId="{31DD29B2-11C1-429A-BEF7-44DC1EE291B1}" type="presParOf" srcId="{D7754F87-1D4C-4CC7-9465-E21920D18E6E}" destId="{6A410222-8256-4A1C-BEF2-DE42D45727C9}" srcOrd="2" destOrd="0" presId="urn:microsoft.com/office/officeart/2011/layout/Picture Fram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2D9208-5D06-47E3-A4E4-17CA1153C51C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746BC2E8-10EA-4BF9-8BE4-666FD7D247F2}">
      <dgm:prSet phldrT="[Text]"/>
      <dgm:spPr>
        <a:ln>
          <a:solidFill>
            <a:srgbClr val="C50B26"/>
          </a:solidFill>
        </a:ln>
      </dgm:spPr>
      <dgm:t>
        <a:bodyPr/>
        <a:lstStyle/>
        <a:p>
          <a:r>
            <a:rPr lang="en-US"/>
            <a:t>Analyzing the data for Airbnb listings in the United States</a:t>
          </a:r>
        </a:p>
      </dgm:t>
    </dgm:pt>
    <dgm:pt modelId="{2E0FADD5-9F6D-428A-B432-C6DBB67D2F17}" type="parTrans" cxnId="{12C0DF30-4AE9-4132-9F6F-7A4405A8CA41}">
      <dgm:prSet/>
      <dgm:spPr/>
      <dgm:t>
        <a:bodyPr/>
        <a:lstStyle/>
        <a:p>
          <a:endParaRPr lang="en-US"/>
        </a:p>
      </dgm:t>
    </dgm:pt>
    <dgm:pt modelId="{88FA65F1-58AF-444F-9DBF-77F4D6EEEA3E}" type="sibTrans" cxnId="{12C0DF30-4AE9-4132-9F6F-7A4405A8CA41}">
      <dgm:prSet/>
      <dgm:spPr/>
      <dgm:t>
        <a:bodyPr/>
        <a:lstStyle/>
        <a:p>
          <a:endParaRPr lang="en-US"/>
        </a:p>
      </dgm:t>
    </dgm:pt>
    <dgm:pt modelId="{B10878C0-3C99-4758-84A1-972D5BC7126F}">
      <dgm:prSet phldrT="[Text]"/>
      <dgm:spPr>
        <a:ln>
          <a:solidFill>
            <a:srgbClr val="C50B26"/>
          </a:solidFill>
        </a:ln>
      </dgm:spPr>
      <dgm:t>
        <a:bodyPr/>
        <a:lstStyle/>
        <a:p>
          <a:r>
            <a:rPr lang="en-US"/>
            <a:t>Predicting the price based on various features and reviews</a:t>
          </a:r>
        </a:p>
      </dgm:t>
    </dgm:pt>
    <dgm:pt modelId="{3CC516AB-861D-441E-9E74-4C5682FF2D37}" type="parTrans" cxnId="{3F3311A1-E3A8-4A9D-84D4-B7B8EFF1AFCE}">
      <dgm:prSet/>
      <dgm:spPr/>
      <dgm:t>
        <a:bodyPr/>
        <a:lstStyle/>
        <a:p>
          <a:endParaRPr lang="en-US"/>
        </a:p>
      </dgm:t>
    </dgm:pt>
    <dgm:pt modelId="{5170437E-1DB7-4E47-AD59-098B3F98F85B}" type="sibTrans" cxnId="{3F3311A1-E3A8-4A9D-84D4-B7B8EFF1AFCE}">
      <dgm:prSet/>
      <dgm:spPr/>
      <dgm:t>
        <a:bodyPr/>
        <a:lstStyle/>
        <a:p>
          <a:endParaRPr lang="en-US"/>
        </a:p>
      </dgm:t>
    </dgm:pt>
    <dgm:pt modelId="{D62833DC-7061-421C-9E10-97922E7D0389}">
      <dgm:prSet phldrT="[Text]"/>
      <dgm:spPr>
        <a:ln>
          <a:solidFill>
            <a:srgbClr val="C50B26"/>
          </a:solidFill>
        </a:ln>
      </dgm:spPr>
      <dgm:t>
        <a:bodyPr/>
        <a:lstStyle/>
        <a:p>
          <a:r>
            <a:rPr lang="en-US"/>
            <a:t>Accurate estimations to benefit hosts and the service provider</a:t>
          </a:r>
        </a:p>
      </dgm:t>
    </dgm:pt>
    <dgm:pt modelId="{0A045FBF-A3E0-454A-94AD-5E8190A36486}" type="parTrans" cxnId="{5309F466-6D29-40BE-AF3E-5A7FCCA21836}">
      <dgm:prSet/>
      <dgm:spPr/>
      <dgm:t>
        <a:bodyPr/>
        <a:lstStyle/>
        <a:p>
          <a:endParaRPr lang="en-US"/>
        </a:p>
      </dgm:t>
    </dgm:pt>
    <dgm:pt modelId="{9D06E3BC-56A7-4B5D-904E-EDF1F217E21A}" type="sibTrans" cxnId="{5309F466-6D29-40BE-AF3E-5A7FCCA21836}">
      <dgm:prSet/>
      <dgm:spPr/>
      <dgm:t>
        <a:bodyPr/>
        <a:lstStyle/>
        <a:p>
          <a:endParaRPr lang="en-US"/>
        </a:p>
      </dgm:t>
    </dgm:pt>
    <dgm:pt modelId="{06568A2B-2838-4FAF-B85F-471786E43854}" type="pres">
      <dgm:prSet presAssocID="{7D2D9208-5D06-47E3-A4E4-17CA1153C51C}" presName="Name0" presStyleCnt="0">
        <dgm:presLayoutVars>
          <dgm:dir/>
          <dgm:resizeHandles val="exact"/>
        </dgm:presLayoutVars>
      </dgm:prSet>
      <dgm:spPr/>
    </dgm:pt>
    <dgm:pt modelId="{C85A151E-7272-49B4-BEF0-666BDB24A3E8}" type="pres">
      <dgm:prSet presAssocID="{746BC2E8-10EA-4BF9-8BE4-666FD7D247F2}" presName="composite" presStyleCnt="0"/>
      <dgm:spPr/>
    </dgm:pt>
    <dgm:pt modelId="{446FA260-BAB1-48F6-8A35-FB15AD925645}" type="pres">
      <dgm:prSet presAssocID="{746BC2E8-10EA-4BF9-8BE4-666FD7D247F2}" presName="bgChev" presStyleLbl="node1" presStyleIdx="0" presStyleCnt="3"/>
      <dgm:spPr>
        <a:solidFill>
          <a:srgbClr val="939598"/>
        </a:solidFill>
      </dgm:spPr>
    </dgm:pt>
    <dgm:pt modelId="{E4C8861A-A5C8-41B9-9BB8-DC74F0050AC5}" type="pres">
      <dgm:prSet presAssocID="{746BC2E8-10EA-4BF9-8BE4-666FD7D247F2}" presName="txNode" presStyleLbl="fgAcc1" presStyleIdx="0" presStyleCnt="3">
        <dgm:presLayoutVars>
          <dgm:bulletEnabled val="1"/>
        </dgm:presLayoutVars>
      </dgm:prSet>
      <dgm:spPr/>
    </dgm:pt>
    <dgm:pt modelId="{39E82E92-D05B-49EF-996D-418320B10188}" type="pres">
      <dgm:prSet presAssocID="{88FA65F1-58AF-444F-9DBF-77F4D6EEEA3E}" presName="compositeSpace" presStyleCnt="0"/>
      <dgm:spPr/>
    </dgm:pt>
    <dgm:pt modelId="{3E97C769-C61D-4F5F-8AF1-D3265A0857F0}" type="pres">
      <dgm:prSet presAssocID="{B10878C0-3C99-4758-84A1-972D5BC7126F}" presName="composite" presStyleCnt="0"/>
      <dgm:spPr/>
    </dgm:pt>
    <dgm:pt modelId="{A468C437-E0F0-49A3-87B2-71830246EDC4}" type="pres">
      <dgm:prSet presAssocID="{B10878C0-3C99-4758-84A1-972D5BC7126F}" presName="bgChev" presStyleLbl="node1" presStyleIdx="1" presStyleCnt="3"/>
      <dgm:spPr>
        <a:solidFill>
          <a:srgbClr val="939598"/>
        </a:solidFill>
      </dgm:spPr>
    </dgm:pt>
    <dgm:pt modelId="{F360EEFB-2026-4CAA-B5C6-42AF41482989}" type="pres">
      <dgm:prSet presAssocID="{B10878C0-3C99-4758-84A1-972D5BC7126F}" presName="txNode" presStyleLbl="fgAcc1" presStyleIdx="1" presStyleCnt="3">
        <dgm:presLayoutVars>
          <dgm:bulletEnabled val="1"/>
        </dgm:presLayoutVars>
      </dgm:prSet>
      <dgm:spPr/>
    </dgm:pt>
    <dgm:pt modelId="{0EAB2FF4-65A0-45EC-B432-BA2ACB6D8BA2}" type="pres">
      <dgm:prSet presAssocID="{5170437E-1DB7-4E47-AD59-098B3F98F85B}" presName="compositeSpace" presStyleCnt="0"/>
      <dgm:spPr/>
    </dgm:pt>
    <dgm:pt modelId="{93FE1069-C9EC-4739-A540-FB8B81383A9B}" type="pres">
      <dgm:prSet presAssocID="{D62833DC-7061-421C-9E10-97922E7D0389}" presName="composite" presStyleCnt="0"/>
      <dgm:spPr/>
    </dgm:pt>
    <dgm:pt modelId="{DC29821D-D3FE-4C22-96CE-83AE0A9BFB27}" type="pres">
      <dgm:prSet presAssocID="{D62833DC-7061-421C-9E10-97922E7D0389}" presName="bgChev" presStyleLbl="node1" presStyleIdx="2" presStyleCnt="3"/>
      <dgm:spPr>
        <a:solidFill>
          <a:srgbClr val="939598"/>
        </a:solidFill>
      </dgm:spPr>
    </dgm:pt>
    <dgm:pt modelId="{3E612A63-5675-4253-A4B5-243EC7FEFB38}" type="pres">
      <dgm:prSet presAssocID="{D62833DC-7061-421C-9E10-97922E7D0389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35C89B05-AA35-4DEA-8E44-EB3782365CCB}" type="presOf" srcId="{D62833DC-7061-421C-9E10-97922E7D0389}" destId="{3E612A63-5675-4253-A4B5-243EC7FEFB38}" srcOrd="0" destOrd="0" presId="urn:microsoft.com/office/officeart/2005/8/layout/chevronAccent+Icon"/>
    <dgm:cxn modelId="{A4332B17-DD53-4799-A150-3013888A1C84}" type="presOf" srcId="{B10878C0-3C99-4758-84A1-972D5BC7126F}" destId="{F360EEFB-2026-4CAA-B5C6-42AF41482989}" srcOrd="0" destOrd="0" presId="urn:microsoft.com/office/officeart/2005/8/layout/chevronAccent+Icon"/>
    <dgm:cxn modelId="{12C0DF30-4AE9-4132-9F6F-7A4405A8CA41}" srcId="{7D2D9208-5D06-47E3-A4E4-17CA1153C51C}" destId="{746BC2E8-10EA-4BF9-8BE4-666FD7D247F2}" srcOrd="0" destOrd="0" parTransId="{2E0FADD5-9F6D-428A-B432-C6DBB67D2F17}" sibTransId="{88FA65F1-58AF-444F-9DBF-77F4D6EEEA3E}"/>
    <dgm:cxn modelId="{5309F466-6D29-40BE-AF3E-5A7FCCA21836}" srcId="{7D2D9208-5D06-47E3-A4E4-17CA1153C51C}" destId="{D62833DC-7061-421C-9E10-97922E7D0389}" srcOrd="2" destOrd="0" parTransId="{0A045FBF-A3E0-454A-94AD-5E8190A36486}" sibTransId="{9D06E3BC-56A7-4B5D-904E-EDF1F217E21A}"/>
    <dgm:cxn modelId="{670E5C50-A65E-4B35-BE2B-319469A8AE1A}" type="presOf" srcId="{7D2D9208-5D06-47E3-A4E4-17CA1153C51C}" destId="{06568A2B-2838-4FAF-B85F-471786E43854}" srcOrd="0" destOrd="0" presId="urn:microsoft.com/office/officeart/2005/8/layout/chevronAccent+Icon"/>
    <dgm:cxn modelId="{3F3311A1-E3A8-4A9D-84D4-B7B8EFF1AFCE}" srcId="{7D2D9208-5D06-47E3-A4E4-17CA1153C51C}" destId="{B10878C0-3C99-4758-84A1-972D5BC7126F}" srcOrd="1" destOrd="0" parTransId="{3CC516AB-861D-441E-9E74-4C5682FF2D37}" sibTransId="{5170437E-1DB7-4E47-AD59-098B3F98F85B}"/>
    <dgm:cxn modelId="{91FADEED-0A14-4C4D-AB9F-40921DCF6C86}" type="presOf" srcId="{746BC2E8-10EA-4BF9-8BE4-666FD7D247F2}" destId="{E4C8861A-A5C8-41B9-9BB8-DC74F0050AC5}" srcOrd="0" destOrd="0" presId="urn:microsoft.com/office/officeart/2005/8/layout/chevronAccent+Icon"/>
    <dgm:cxn modelId="{DD2C0407-E59A-488C-A0A5-59B18BE09785}" type="presParOf" srcId="{06568A2B-2838-4FAF-B85F-471786E43854}" destId="{C85A151E-7272-49B4-BEF0-666BDB24A3E8}" srcOrd="0" destOrd="0" presId="urn:microsoft.com/office/officeart/2005/8/layout/chevronAccent+Icon"/>
    <dgm:cxn modelId="{F7463D3A-D9A7-4130-8229-15D08C0B5531}" type="presParOf" srcId="{C85A151E-7272-49B4-BEF0-666BDB24A3E8}" destId="{446FA260-BAB1-48F6-8A35-FB15AD925645}" srcOrd="0" destOrd="0" presId="urn:microsoft.com/office/officeart/2005/8/layout/chevronAccent+Icon"/>
    <dgm:cxn modelId="{534FB011-CF9B-46F7-95A5-4B31927C1CD8}" type="presParOf" srcId="{C85A151E-7272-49B4-BEF0-666BDB24A3E8}" destId="{E4C8861A-A5C8-41B9-9BB8-DC74F0050AC5}" srcOrd="1" destOrd="0" presId="urn:microsoft.com/office/officeart/2005/8/layout/chevronAccent+Icon"/>
    <dgm:cxn modelId="{83E5AA9B-3F25-48FC-9A1B-6A6955563586}" type="presParOf" srcId="{06568A2B-2838-4FAF-B85F-471786E43854}" destId="{39E82E92-D05B-49EF-996D-418320B10188}" srcOrd="1" destOrd="0" presId="urn:microsoft.com/office/officeart/2005/8/layout/chevronAccent+Icon"/>
    <dgm:cxn modelId="{C44D8BEE-D185-4550-9F10-C8F54D0FD79A}" type="presParOf" srcId="{06568A2B-2838-4FAF-B85F-471786E43854}" destId="{3E97C769-C61D-4F5F-8AF1-D3265A0857F0}" srcOrd="2" destOrd="0" presId="urn:microsoft.com/office/officeart/2005/8/layout/chevronAccent+Icon"/>
    <dgm:cxn modelId="{72D6BA27-2CB2-4209-B7D6-891BE94F9AB1}" type="presParOf" srcId="{3E97C769-C61D-4F5F-8AF1-D3265A0857F0}" destId="{A468C437-E0F0-49A3-87B2-71830246EDC4}" srcOrd="0" destOrd="0" presId="urn:microsoft.com/office/officeart/2005/8/layout/chevronAccent+Icon"/>
    <dgm:cxn modelId="{785106B9-5149-41D9-B2A7-372DE4EF2ED7}" type="presParOf" srcId="{3E97C769-C61D-4F5F-8AF1-D3265A0857F0}" destId="{F360EEFB-2026-4CAA-B5C6-42AF41482989}" srcOrd="1" destOrd="0" presId="urn:microsoft.com/office/officeart/2005/8/layout/chevronAccent+Icon"/>
    <dgm:cxn modelId="{6C966187-CC01-4ADD-BFD4-5CE31D2A8436}" type="presParOf" srcId="{06568A2B-2838-4FAF-B85F-471786E43854}" destId="{0EAB2FF4-65A0-45EC-B432-BA2ACB6D8BA2}" srcOrd="3" destOrd="0" presId="urn:microsoft.com/office/officeart/2005/8/layout/chevronAccent+Icon"/>
    <dgm:cxn modelId="{D2BA8909-E222-4DAC-B096-37D325941A47}" type="presParOf" srcId="{06568A2B-2838-4FAF-B85F-471786E43854}" destId="{93FE1069-C9EC-4739-A540-FB8B81383A9B}" srcOrd="4" destOrd="0" presId="urn:microsoft.com/office/officeart/2005/8/layout/chevronAccent+Icon"/>
    <dgm:cxn modelId="{6E1C9022-8598-4491-98C5-D371FCF0147E}" type="presParOf" srcId="{93FE1069-C9EC-4739-A540-FB8B81383A9B}" destId="{DC29821D-D3FE-4C22-96CE-83AE0A9BFB27}" srcOrd="0" destOrd="0" presId="urn:microsoft.com/office/officeart/2005/8/layout/chevronAccent+Icon"/>
    <dgm:cxn modelId="{3B9FA597-5EEF-4538-9E5A-E1AAA6EEF56D}" type="presParOf" srcId="{93FE1069-C9EC-4739-A540-FB8B81383A9B}" destId="{3E612A63-5675-4253-A4B5-243EC7FEFB3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10222-8256-4A1C-BEF2-DE42D45727C9}">
      <dsp:nvSpPr>
        <dsp:cNvPr id="0" name=""/>
        <dsp:cNvSpPr/>
      </dsp:nvSpPr>
      <dsp:spPr>
        <a:xfrm>
          <a:off x="4734826" y="2349557"/>
          <a:ext cx="2879166" cy="17772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BE759-BE0A-4F05-87F0-21ABBC95EBBE}">
      <dsp:nvSpPr>
        <dsp:cNvPr id="0" name=""/>
        <dsp:cNvSpPr/>
      </dsp:nvSpPr>
      <dsp:spPr>
        <a:xfrm>
          <a:off x="391096" y="0"/>
          <a:ext cx="2879166" cy="17772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74416-E6D2-4879-B7B3-DDCF92CD8F24}">
      <dsp:nvSpPr>
        <dsp:cNvPr id="0" name=""/>
        <dsp:cNvSpPr/>
      </dsp:nvSpPr>
      <dsp:spPr>
        <a:xfrm>
          <a:off x="4708539" y="0"/>
          <a:ext cx="2877150" cy="179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949AA-3392-4AD1-94AD-73BBD95F1210}">
      <dsp:nvSpPr>
        <dsp:cNvPr id="0" name=""/>
        <dsp:cNvSpPr/>
      </dsp:nvSpPr>
      <dsp:spPr>
        <a:xfrm>
          <a:off x="365356" y="2300579"/>
          <a:ext cx="2904905" cy="179104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25AED-4CD4-47D3-A74B-F7CEC230FB51}">
      <dsp:nvSpPr>
        <dsp:cNvPr id="0" name=""/>
        <dsp:cNvSpPr/>
      </dsp:nvSpPr>
      <dsp:spPr>
        <a:xfrm>
          <a:off x="817724" y="1813547"/>
          <a:ext cx="2873270" cy="304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Offers </a:t>
          </a:r>
          <a:r>
            <a:rPr lang="en-US" sz="1200" b="1" i="0" kern="1200"/>
            <a:t>unique &amp; affordable accommodation</a:t>
          </a:r>
          <a:r>
            <a:rPr lang="en-US" sz="1200" b="0" i="0" kern="1200"/>
            <a:t> for corporate and leisure requirements</a:t>
          </a:r>
          <a:endParaRPr lang="en-US" sz="1200" b="1" kern="1200"/>
        </a:p>
      </dsp:txBody>
      <dsp:txXfrm>
        <a:off x="817724" y="1813547"/>
        <a:ext cx="2873270" cy="304114"/>
      </dsp:txXfrm>
    </dsp:sp>
    <dsp:sp modelId="{0111E58B-DF65-4329-8470-397BD8AA723D}">
      <dsp:nvSpPr>
        <dsp:cNvPr id="0" name=""/>
        <dsp:cNvSpPr/>
      </dsp:nvSpPr>
      <dsp:spPr>
        <a:xfrm>
          <a:off x="817724" y="270790"/>
          <a:ext cx="2878235" cy="1849216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90780A-00ED-42C4-81CC-DFC740413AE0}">
      <dsp:nvSpPr>
        <dsp:cNvPr id="0" name=""/>
        <dsp:cNvSpPr/>
      </dsp:nvSpPr>
      <dsp:spPr>
        <a:xfrm>
          <a:off x="4385623" y="1759223"/>
          <a:ext cx="2873270" cy="304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5M+ hosts </a:t>
          </a:r>
          <a:r>
            <a:rPr lang="en-US" sz="1200" kern="1200"/>
            <a:t>worldwide with </a:t>
          </a:r>
          <a:r>
            <a:rPr lang="en-US" sz="1200" b="1" kern="1200"/>
            <a:t>7.7M+ listings </a:t>
          </a:r>
        </a:p>
      </dsp:txBody>
      <dsp:txXfrm>
        <a:off x="4385623" y="1759223"/>
        <a:ext cx="2873270" cy="304114"/>
      </dsp:txXfrm>
    </dsp:sp>
    <dsp:sp modelId="{82F15EA4-F28D-4747-903D-C5367B72A198}">
      <dsp:nvSpPr>
        <dsp:cNvPr id="0" name=""/>
        <dsp:cNvSpPr/>
      </dsp:nvSpPr>
      <dsp:spPr>
        <a:xfrm>
          <a:off x="4309998" y="271417"/>
          <a:ext cx="2878235" cy="1849216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786DD-A310-4A9F-B14B-4ED1BB0F8F3F}">
      <dsp:nvSpPr>
        <dsp:cNvPr id="0" name=""/>
        <dsp:cNvSpPr/>
      </dsp:nvSpPr>
      <dsp:spPr>
        <a:xfrm>
          <a:off x="827304" y="4167212"/>
          <a:ext cx="2873270" cy="304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Revolutionized Travel &amp; Hospitality Industry  in </a:t>
          </a:r>
          <a:r>
            <a:rPr lang="en-US" sz="1200" b="1" kern="1200"/>
            <a:t>220+ countries</a:t>
          </a:r>
          <a:endParaRPr lang="en-US" sz="1200" kern="1200"/>
        </a:p>
      </dsp:txBody>
      <dsp:txXfrm>
        <a:off x="827304" y="4167212"/>
        <a:ext cx="2873270" cy="304114"/>
      </dsp:txXfrm>
    </dsp:sp>
    <dsp:sp modelId="{E6F0AD23-DA21-4E01-B963-CDB94B9CCF88}">
      <dsp:nvSpPr>
        <dsp:cNvPr id="0" name=""/>
        <dsp:cNvSpPr/>
      </dsp:nvSpPr>
      <dsp:spPr>
        <a:xfrm>
          <a:off x="831110" y="2670711"/>
          <a:ext cx="2878235" cy="1849216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EFE57F-2283-4A48-9613-0A375086A2CA}">
      <dsp:nvSpPr>
        <dsp:cNvPr id="0" name=""/>
        <dsp:cNvSpPr/>
      </dsp:nvSpPr>
      <dsp:spPr>
        <a:xfrm>
          <a:off x="4331275" y="4188768"/>
          <a:ext cx="2873270" cy="304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Has more than </a:t>
          </a:r>
          <a:r>
            <a:rPr lang="en-US" sz="1200" b="1" i="0" kern="1200"/>
            <a:t>150 million</a:t>
          </a:r>
          <a:r>
            <a:rPr lang="en-US" sz="1200" b="0" i="0" kern="1200"/>
            <a:t> worldwide users that have booked over </a:t>
          </a:r>
          <a:r>
            <a:rPr lang="en-US" sz="1200" b="1" i="0" kern="1200"/>
            <a:t>1.5 billion</a:t>
          </a:r>
          <a:r>
            <a:rPr lang="en-US" sz="1200" b="0" i="0" kern="1200"/>
            <a:t> stays</a:t>
          </a:r>
          <a:endParaRPr lang="en-US" sz="1200" kern="1200"/>
        </a:p>
      </dsp:txBody>
      <dsp:txXfrm>
        <a:off x="4331275" y="4188768"/>
        <a:ext cx="2873270" cy="304114"/>
      </dsp:txXfrm>
    </dsp:sp>
    <dsp:sp modelId="{3DEFCC61-0BD5-4366-8CDA-B0E13EA55DC0}">
      <dsp:nvSpPr>
        <dsp:cNvPr id="0" name=""/>
        <dsp:cNvSpPr/>
      </dsp:nvSpPr>
      <dsp:spPr>
        <a:xfrm>
          <a:off x="4303060" y="2660411"/>
          <a:ext cx="2878235" cy="1849216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FA260-BAB1-48F6-8A35-FB15AD925645}">
      <dsp:nvSpPr>
        <dsp:cNvPr id="0" name=""/>
        <dsp:cNvSpPr/>
      </dsp:nvSpPr>
      <dsp:spPr>
        <a:xfrm>
          <a:off x="990" y="1431501"/>
          <a:ext cx="2489114" cy="960798"/>
        </a:xfrm>
        <a:prstGeom prst="chevron">
          <a:avLst>
            <a:gd name="adj" fmla="val 40000"/>
          </a:avLst>
        </a:prstGeom>
        <a:solidFill>
          <a:srgbClr val="93959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8861A-A5C8-41B9-9BB8-DC74F0050AC5}">
      <dsp:nvSpPr>
        <dsp:cNvPr id="0" name=""/>
        <dsp:cNvSpPr/>
      </dsp:nvSpPr>
      <dsp:spPr>
        <a:xfrm>
          <a:off x="664754" y="1671700"/>
          <a:ext cx="2101918" cy="960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50B2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Analyzing the data for Airbnb listings in the United States</a:t>
          </a:r>
        </a:p>
      </dsp:txBody>
      <dsp:txXfrm>
        <a:off x="692895" y="1699841"/>
        <a:ext cx="2045636" cy="904516"/>
      </dsp:txXfrm>
    </dsp:sp>
    <dsp:sp modelId="{A468C437-E0F0-49A3-87B2-71830246EDC4}">
      <dsp:nvSpPr>
        <dsp:cNvPr id="0" name=""/>
        <dsp:cNvSpPr/>
      </dsp:nvSpPr>
      <dsp:spPr>
        <a:xfrm>
          <a:off x="2844112" y="1431501"/>
          <a:ext cx="2489114" cy="960798"/>
        </a:xfrm>
        <a:prstGeom prst="chevron">
          <a:avLst>
            <a:gd name="adj" fmla="val 40000"/>
          </a:avLst>
        </a:prstGeom>
        <a:solidFill>
          <a:srgbClr val="93959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0EEFB-2026-4CAA-B5C6-42AF41482989}">
      <dsp:nvSpPr>
        <dsp:cNvPr id="0" name=""/>
        <dsp:cNvSpPr/>
      </dsp:nvSpPr>
      <dsp:spPr>
        <a:xfrm>
          <a:off x="3507876" y="1671700"/>
          <a:ext cx="2101918" cy="960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50B2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Predicting the price based on various features and reviews</a:t>
          </a:r>
        </a:p>
      </dsp:txBody>
      <dsp:txXfrm>
        <a:off x="3536017" y="1699841"/>
        <a:ext cx="2045636" cy="904516"/>
      </dsp:txXfrm>
    </dsp:sp>
    <dsp:sp modelId="{DC29821D-D3FE-4C22-96CE-83AE0A9BFB27}">
      <dsp:nvSpPr>
        <dsp:cNvPr id="0" name=""/>
        <dsp:cNvSpPr/>
      </dsp:nvSpPr>
      <dsp:spPr>
        <a:xfrm>
          <a:off x="5687234" y="1431501"/>
          <a:ext cx="2489114" cy="960798"/>
        </a:xfrm>
        <a:prstGeom prst="chevron">
          <a:avLst>
            <a:gd name="adj" fmla="val 40000"/>
          </a:avLst>
        </a:prstGeom>
        <a:solidFill>
          <a:srgbClr val="93959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12A63-5675-4253-A4B5-243EC7FEFB38}">
      <dsp:nvSpPr>
        <dsp:cNvPr id="0" name=""/>
        <dsp:cNvSpPr/>
      </dsp:nvSpPr>
      <dsp:spPr>
        <a:xfrm>
          <a:off x="6350998" y="1671700"/>
          <a:ext cx="2101918" cy="9607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50B2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Accurate estimations to benefit hosts and the service provider</a:t>
          </a:r>
        </a:p>
      </dsp:txBody>
      <dsp:txXfrm>
        <a:off x="6379139" y="1699841"/>
        <a:ext cx="2045636" cy="904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Picture Frame">
  <dgm:title val="Picture Frame"/>
  <dgm:desc val="Use to show pictures and the corresponding Level 1 text, both displayed in an offset frame. Works best with Level 1 text only."/>
  <dgm:catLst>
    <dgm:cat type="picture" pri="6500"/>
    <dgm:cat type="officeonline" pri="10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4927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Text" refType="w" fact="0"/>
              <dgm:constr type="t" for="ch" forName="ParentText" refType="h" fact="0.85"/>
              <dgm:constr type="w" for="ch" forName="ParentText" refType="w" fact="0.926"/>
              <dgm:constr type="h" for="ch" forName="ParentText" refType="h" fact="0.1463"/>
              <dgm:constr type="l" for="ch" forName="Accent1" refType="w" fact="0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.0721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if>
          <dgm:else name="Name6">
            <dgm:constrLst>
              <dgm:constr type="l" for="ch" forName="ParentText" refType="w" fact="0.0837"/>
              <dgm:constr type="t" for="ch" forName="ParentText" refType="h" fact="0.84"/>
              <dgm:constr type="w" for="ch" forName="ParentText" refType="w" fact="0.9163"/>
              <dgm:constr type="h" for="ch" forName="ParentText" refType="h" fact="0.1463"/>
              <dgm:constr type="l" for="ch" forName="Accent1" refType="w" fact="0.0724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else>
        </dgm:choos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l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Accent1" styleLbl="parChTrans1D1">
          <dgm:alg type="sp"/>
          <dgm:shape xmlns:r="http://schemas.openxmlformats.org/officeDocument/2006/relationships" type="rect" r:blip="" zOrderOff="10">
            <dgm:adjLst/>
          </dgm:shape>
          <dgm:presOf/>
        </dgm:layoutNode>
        <dgm:layoutNode name="Image" styleLbl="alignImgPlace1">
          <dgm:alg type="sp"/>
          <dgm:shape xmlns:r="http://schemas.openxmlformats.org/officeDocument/2006/relationships" type="rect" r:blip="" zOrderOff="-15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1800" cy="46513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1"/>
            <a:ext cx="2971800" cy="46513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200"/>
            </a:lvl1pPr>
          </a:lstStyle>
          <a:p>
            <a:fld id="{39F9F125-F86C-45CC-B902-1ABC1093D2A6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6"/>
            <a:ext cx="2971800" cy="465138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200"/>
            </a:lvl1pPr>
          </a:lstStyle>
          <a:p>
            <a:fld id="{F43B9BCD-F0A6-4F9B-84D5-F70AD843D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0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6482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4820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200"/>
            </a:lvl1pPr>
          </a:lstStyle>
          <a:p>
            <a:fld id="{B5F5AA00-B358-494B-976A-8FD2A467C784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71800" cy="46482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200"/>
            </a:lvl1pPr>
          </a:lstStyle>
          <a:p>
            <a:fld id="{9E6C8909-495D-435D-8BEC-058DD37ABB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9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WorkDrive/___CLARK/___All_Jobs/__BRANDING/___2015/PPT/__BoT_PPT/__BoT_FINAL_PPT_Template_Art/__PPT_BoT_Section_Divider_Logo_Tag-02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4133" y="2"/>
            <a:ext cx="8225367" cy="1822528"/>
          </a:xfrm>
        </p:spPr>
        <p:txBody>
          <a:bodyPr lIns="0" tIns="228600" rIns="0" bIns="0" anchor="b" anchorCtr="0">
            <a:noAutofit/>
          </a:bodyPr>
          <a:lstStyle>
            <a:lvl1pPr algn="ctr">
              <a:lnSpc>
                <a:spcPts val="4600"/>
              </a:lnSpc>
              <a:spcAft>
                <a:spcPts val="0"/>
              </a:spcAft>
              <a:defRPr sz="4000" cap="all" spc="17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3207" y="1328510"/>
            <a:ext cx="8270124" cy="95259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Clr>
                <a:srgbClr val="C50B26"/>
              </a:buClr>
              <a:buSzPct val="115000"/>
              <a:buFontTx/>
              <a:buNone/>
              <a:defRPr/>
            </a:lvl1pPr>
          </a:lstStyle>
          <a:p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41135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Use This for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82615"/>
            <a:ext cx="8229600" cy="454354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2400"/>
            </a:lvl2pPr>
            <a:lvl3pPr marL="685800" indent="-228600">
              <a:buClr>
                <a:schemeClr val="accent1"/>
              </a:buClr>
              <a:buSzPct val="110000"/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/>
              <a:t>First level in sentence case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38798" y="6370948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71798" y="6370948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67798" y="6370948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9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Use This For Two-Column Text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35369"/>
            <a:ext cx="3810000" cy="449079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2400"/>
            </a:lvl2pPr>
            <a:lvl3pPr marL="685800" indent="-228600">
              <a:buClr>
                <a:schemeClr val="accent1"/>
              </a:buClr>
              <a:buSzPct val="110000"/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/>
              <a:t>First level in sentence case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817533" y="1635363"/>
            <a:ext cx="3810000" cy="449079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SzPct val="110000"/>
              <a:buFont typeface="Arial" pitchFamily="34" charset="0"/>
              <a:buChar char="•"/>
              <a:defRPr/>
            </a:lvl1pPr>
            <a:lvl2pPr marL="457200" indent="-228600">
              <a:buClr>
                <a:schemeClr val="accent1"/>
              </a:buClr>
              <a:buFont typeface="Arial" pitchFamily="34" charset="0"/>
              <a:buChar char="•"/>
              <a:defRPr sz="2400"/>
            </a:lvl2pPr>
            <a:lvl3pPr marL="693738" indent="-236538">
              <a:buClr>
                <a:schemeClr val="accent1"/>
              </a:buClr>
              <a:buSzPct val="110000"/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CC3333"/>
              </a:buClr>
              <a:defRPr/>
            </a:lvl4pPr>
          </a:lstStyle>
          <a:p>
            <a:pPr lvl="0"/>
            <a:r>
              <a:rPr lang="en-US"/>
              <a:t>First level in sentence case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38798" y="6370948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71798" y="6370948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67798" y="6370948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6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Use This for Headline </a:t>
            </a:r>
            <a:br>
              <a:rPr lang="en-US"/>
            </a:br>
            <a:r>
              <a:rPr lang="en-US"/>
              <a:t>with Graphic-only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1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2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_PPT_BoT_Section_Divider_Logo_Tag-02.png" descr="/Volumes/WorkDrive/___CLARK/___All_Jobs/__BRANDING/___2015/PPT/__BoT_PPT/__BoT_FINAL_PPT_Template_Art/__PPT_BoT_Section_Divider_Logo_Tag-02.pn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1713" r="819" b="1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74133" y="1"/>
            <a:ext cx="8225367" cy="2504508"/>
          </a:xfrm>
        </p:spPr>
        <p:txBody>
          <a:bodyPr lIns="0" tIns="228600" rIns="0" bIns="0" anchor="b" anchorCtr="0">
            <a:noAutofit/>
          </a:bodyPr>
          <a:lstStyle>
            <a:lvl1pPr algn="ctr">
              <a:lnSpc>
                <a:spcPts val="4600"/>
              </a:lnSpc>
              <a:spcAft>
                <a:spcPts val="0"/>
              </a:spcAft>
              <a:defRPr sz="4000" cap="all" spc="17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Use this for section head </a:t>
            </a:r>
            <a:br>
              <a:rPr lang="en-US"/>
            </a:br>
            <a:r>
              <a:rPr lang="en-US"/>
              <a:t>or last slide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66725" y="5291040"/>
            <a:ext cx="3087688" cy="154781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285750" indent="0">
              <a:buFont typeface="Arial"/>
              <a:buNone/>
              <a:defRPr sz="1800"/>
            </a:lvl2pPr>
            <a:lvl3pPr marL="287337" indent="0">
              <a:buNone/>
              <a:defRPr sz="1800"/>
            </a:lvl3pPr>
            <a:lvl4pPr marL="511175" indent="0">
              <a:buFont typeface="Arial"/>
              <a:buNone/>
              <a:defRPr sz="1800"/>
            </a:lvl4pPr>
            <a:lvl5pPr marL="522288" indent="0">
              <a:buNone/>
              <a:defRPr sz="1800"/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4292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Volumes/WorkDrive/___CLARK/___All_Jobs/__BRANDING/___2015/PPT/__BoT_PPT/__BoT_FINAL_PPT_Template_Art/__Corner_SEAL_gray_April6-01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file://localhost/Volumes/WorkDrive/___CLARK/___All_Jobs/__BRANDING/___2015/PPT/__BoT_PPT/__BoT_FINAL_PPT_Template_Art/__PPT_Linear_FOOTER_Band-01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9064"/>
            <a:ext cx="6540500" cy="114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138798" y="6370948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800">
                <a:solidFill>
                  <a:srgbClr val="FFFFFF"/>
                </a:solidFill>
                <a:latin typeface="Arila"/>
                <a:cs typeface="Arila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798" y="6370948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67798" y="6370948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257DAD1-48AB-8A4C-A054-135C0212BA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__PPT_Linear_FOOTER_Band-01.png" descr="/Volumes/WorkDrive/___CLARK/___All_Jobs/__BRANDING/___2015/PPT/__BoT_PPT/__BoT_FINAL_PPT_Template_Art/__PPT_Linear_FOOTER_Band-01.png"/>
          <p:cNvPicPr>
            <a:picLocks noChangeAspect="1"/>
          </p:cNvPicPr>
          <p:nvPr userDrawn="1"/>
        </p:nvPicPr>
        <p:blipFill rotWithShape="1"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 b="76300"/>
          <a:stretch>
            <a:fillRect/>
          </a:stretch>
        </p:blipFill>
        <p:spPr>
          <a:xfrm>
            <a:off x="0" y="6350000"/>
            <a:ext cx="9143999" cy="508000"/>
          </a:xfrm>
          <a:prstGeom prst="rect">
            <a:avLst/>
          </a:prstGeom>
        </p:spPr>
      </p:pic>
      <p:pic>
        <p:nvPicPr>
          <p:cNvPr id="3" name="__Corner_SEAL_gray_April6-01.png" descr="/Volumes/WorkDrive/___CLARK/___All_Jobs/__BRANDING/___2015/PPT/__BoT_PPT/__BoT_FINAL_PPT_Template_Art/__Corner_SEAL_gray_April6-01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0"/>
            <a:ext cx="5638800" cy="18322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2" r:id="rId2"/>
    <p:sldLayoutId id="2147483678" r:id="rId3"/>
    <p:sldLayoutId id="2147483680" r:id="rId4"/>
    <p:sldLayoutId id="2147483681" r:id="rId5"/>
    <p:sldLayoutId id="2147483679" r:id="rId6"/>
  </p:sldLayoutIdLst>
  <p:hf hdr="0" ftr="0" dt="0"/>
  <p:txStyles>
    <p:titleStyle>
      <a:lvl1pPr algn="l" defTabSz="457200" rtl="0" eaLnBrk="0" fontAlgn="base" hangingPunct="0">
        <a:lnSpc>
          <a:spcPts val="3400"/>
        </a:lnSpc>
        <a:spcBef>
          <a:spcPct val="0"/>
        </a:spcBef>
        <a:spcAft>
          <a:spcPct val="0"/>
        </a:spcAft>
        <a:defRPr sz="3200" kern="1200">
          <a:solidFill>
            <a:schemeClr val="accent1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CC3333"/>
          </a:solidFill>
          <a:latin typeface="Calibri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CC3333"/>
          </a:solidFill>
          <a:latin typeface="Calibri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CC3333"/>
          </a:solidFill>
          <a:latin typeface="Calibri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CC3333"/>
          </a:solidFill>
          <a:latin typeface="Calibri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00895F"/>
        </a:buClr>
        <a:buFont typeface="Lucida Grande CE" charset="0"/>
        <a:buChar char="&gt;"/>
        <a:defRPr sz="2400" kern="1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285750" indent="1714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rgbClr val="767878"/>
          </a:solidFill>
          <a:latin typeface="+mn-lt"/>
          <a:ea typeface="ＭＳ Ｐゴシック" pitchFamily="-107" charset="-128"/>
          <a:cs typeface="ＭＳ Ｐゴシック" charset="0"/>
        </a:defRPr>
      </a:lvl2pPr>
      <a:lvl3pPr marL="511175" indent="-223838" algn="l" defTabSz="457200" rtl="0" eaLnBrk="0" fontAlgn="base" hangingPunct="0">
        <a:spcBef>
          <a:spcPct val="20000"/>
        </a:spcBef>
        <a:spcAft>
          <a:spcPct val="0"/>
        </a:spcAft>
        <a:buClr>
          <a:srgbClr val="00895F"/>
        </a:buClr>
        <a:buFont typeface="Lucida Grande CE" charset="0"/>
        <a:buChar char="&gt;"/>
        <a:defRPr sz="2400" kern="1200">
          <a:solidFill>
            <a:schemeClr val="tx1"/>
          </a:solidFill>
          <a:latin typeface="+mn-lt"/>
          <a:ea typeface="ＭＳ Ｐゴシック" pitchFamily="-107" charset="-128"/>
          <a:cs typeface="ＭＳ Ｐゴシック" charset="0"/>
        </a:defRPr>
      </a:lvl3pPr>
      <a:lvl4pPr marL="511175" indent="860425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rgbClr val="767878"/>
          </a:solidFill>
          <a:latin typeface="+mn-lt"/>
          <a:ea typeface="ＭＳ Ｐゴシック" pitchFamily="-107" charset="-128"/>
          <a:cs typeface="ＭＳ Ｐゴシック" charset="0"/>
        </a:defRPr>
      </a:lvl4pPr>
      <a:lvl5pPr marL="747713" indent="-225425" algn="l" defTabSz="457200" rtl="0" eaLnBrk="0" fontAlgn="base" hangingPunct="0">
        <a:spcBef>
          <a:spcPct val="20000"/>
        </a:spcBef>
        <a:spcAft>
          <a:spcPct val="0"/>
        </a:spcAft>
        <a:buClr>
          <a:srgbClr val="00895F"/>
        </a:buClr>
        <a:buFont typeface="Lucida Grande CE" charset="0"/>
        <a:buChar char="&gt;"/>
        <a:defRPr sz="2000" kern="1200">
          <a:solidFill>
            <a:schemeClr val="tx1"/>
          </a:solidFill>
          <a:latin typeface="+mn-lt"/>
          <a:ea typeface="ＭＳ Ｐゴシック" pitchFamily="-107" charset="-128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elshopgirl.com/how-a-great-airbnb-experience-can-change-your-life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2" Type="http://schemas.microsoft.com/office/2018/10/relationships/comments" Target="../comments/modernComment_10B_97F54A3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travelshopgirl.com/how-a-great-airbnb-experience-can-change-your-life/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travelshopgirl.com/how-a-great-airbnb-experience-can-change-your-life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ravelshopgirl.com/how-a-great-airbnb-experience-can-change-your-life/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0D_C28C4B2F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ravelshopgirl.com/how-a-great-airbnb-experience-can-change-your-life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elshopgirl.com/how-a-great-airbnb-experience-can-change-your-life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microsoft.com/office/2018/10/relationships/comments" Target="../comments/modernComment_110_60CA9DCD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travelshopgirl.com/how-a-great-airbnb-experience-can-change-your-lif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microsoft.com/office/2018/10/relationships/comments" Target="../comments/modernComment_10E_DEAF782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hyperlink" Target="https://travelshopgirl.com/how-a-great-airbnb-experience-can-change-your-lif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microsoft.com/office/2018/10/relationships/comments" Target="../comments/modernComment_116_446D217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hyperlink" Target="https://travelshopgirl.com/how-a-great-airbnb-experience-can-change-your-lif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231" y="-92242"/>
            <a:ext cx="9315156" cy="703847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Price prediction for Airbnb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43207" y="1822530"/>
            <a:ext cx="8270124" cy="458572"/>
          </a:xfrm>
        </p:spPr>
        <p:txBody>
          <a:bodyPr/>
          <a:lstStyle/>
          <a:p>
            <a:r>
              <a:rPr lang="en-US"/>
              <a:t>26</a:t>
            </a:r>
            <a:r>
              <a:rPr lang="en-US" baseline="30000"/>
              <a:t>th</a:t>
            </a:r>
            <a:r>
              <a:rPr lang="en-US"/>
              <a:t> April 2024</a:t>
            </a:r>
          </a:p>
        </p:txBody>
      </p:sp>
    </p:spTree>
    <p:extLst>
      <p:ext uri="{BB962C8B-B14F-4D97-AF65-F5344CB8AC3E}">
        <p14:creationId xmlns:p14="http://schemas.microsoft.com/office/powerpoint/2010/main" val="15074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3BC228-D2DD-17AE-B91C-E2F88470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F4A346-AF7E-02CB-EB1E-63E5818AB364}"/>
              </a:ext>
            </a:extLst>
          </p:cNvPr>
          <p:cNvSpPr txBox="1">
            <a:spLocks/>
          </p:cNvSpPr>
          <p:nvPr/>
        </p:nvSpPr>
        <p:spPr>
          <a:xfrm>
            <a:off x="148038" y="1204799"/>
            <a:ext cx="3099341" cy="84404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457200" rtl="0" eaLnBrk="0" fontAlgn="base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1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b="1" dirty="0">
                <a:solidFill>
                  <a:srgbClr val="FF5A5F"/>
                </a:solidFill>
                <a:latin typeface="Söhne"/>
                <a:ea typeface="ＭＳ Ｐゴシック"/>
              </a:rPr>
              <a:t>Future Scope</a:t>
            </a:r>
          </a:p>
        </p:txBody>
      </p:sp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5A7AF27F-7E41-DDE0-DE7E-2752948A0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2020"/>
          <a:stretch/>
        </p:blipFill>
        <p:spPr>
          <a:xfrm>
            <a:off x="0" y="0"/>
            <a:ext cx="2301016" cy="921385"/>
          </a:xfrm>
          <a:prstGeom prst="rect">
            <a:avLst/>
          </a:prstGeom>
        </p:spPr>
      </p:pic>
      <p:pic>
        <p:nvPicPr>
          <p:cNvPr id="12" name="Picture 11" descr="A red target with a gear on it&#10;&#10;Description automatically generated">
            <a:extLst>
              <a:ext uri="{FF2B5EF4-FFF2-40B4-BE49-F238E27FC236}">
                <a16:creationId xmlns:a16="http://schemas.microsoft.com/office/drawing/2014/main" id="{9838FB8D-3E7F-E896-82BF-3BEF0602D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082" y="5246977"/>
            <a:ext cx="1036685" cy="10449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BBEBBF-DEF1-B1B8-3D8F-E27B3B745EF5}"/>
              </a:ext>
            </a:extLst>
          </p:cNvPr>
          <p:cNvSpPr txBox="1"/>
          <p:nvPr/>
        </p:nvSpPr>
        <p:spPr>
          <a:xfrm>
            <a:off x="442602" y="1838924"/>
            <a:ext cx="8258796" cy="29435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ea typeface="+mn-lt"/>
                <a:cs typeface="+mn-lt"/>
              </a:rPr>
              <a:t>Optimize Random Forest through </a:t>
            </a:r>
            <a:r>
              <a:rPr lang="en-US" sz="2400" b="1" dirty="0">
                <a:ea typeface="+mn-lt"/>
                <a:cs typeface="+mn-lt"/>
              </a:rPr>
              <a:t>hyperparameter tuning</a:t>
            </a:r>
            <a:r>
              <a:rPr lang="en-US" sz="2400" dirty="0">
                <a:ea typeface="+mn-lt"/>
                <a:cs typeface="+mn-lt"/>
              </a:rPr>
              <a:t>. </a:t>
            </a:r>
            <a:endParaRPr lang="en-US" sz="2400" dirty="0">
              <a:ea typeface="Calibri"/>
              <a:cs typeface="Calibri"/>
            </a:endParaRPr>
          </a:p>
          <a:p>
            <a:pPr marL="285750" indent="-285750" algn="just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ea typeface="+mn-lt"/>
                <a:cs typeface="+mn-lt"/>
              </a:rPr>
              <a:t>Address </a:t>
            </a:r>
            <a:r>
              <a:rPr lang="en-US" sz="2400" b="1" dirty="0">
                <a:ea typeface="+mn-lt"/>
                <a:cs typeface="+mn-lt"/>
              </a:rPr>
              <a:t>overfitting </a:t>
            </a:r>
            <a:r>
              <a:rPr lang="en-US" sz="2400" dirty="0">
                <a:ea typeface="+mn-lt"/>
                <a:cs typeface="+mn-lt"/>
              </a:rPr>
              <a:t>in Neural Network model. </a:t>
            </a:r>
            <a:endParaRPr lang="en-US" sz="2400" dirty="0">
              <a:cs typeface="Calibri"/>
            </a:endParaRPr>
          </a:p>
          <a:p>
            <a:pPr marL="285750" indent="-285750" algn="just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ea typeface="+mn-lt"/>
                <a:cs typeface="+mn-lt"/>
              </a:rPr>
              <a:t>Evaluate alternative regression algorithms for </a:t>
            </a:r>
            <a:r>
              <a:rPr lang="en-US" sz="2400" b="1" dirty="0">
                <a:ea typeface="+mn-lt"/>
                <a:cs typeface="+mn-lt"/>
              </a:rPr>
              <a:t>comparison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pPr marL="285750" indent="-285750" algn="just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ea typeface="+mn-lt"/>
                <a:cs typeface="+mn-lt"/>
              </a:rPr>
              <a:t>Enhance models through </a:t>
            </a:r>
            <a:r>
              <a:rPr lang="en-US" sz="2400" b="1" dirty="0">
                <a:ea typeface="+mn-lt"/>
                <a:cs typeface="+mn-lt"/>
              </a:rPr>
              <a:t>feature engineering</a:t>
            </a:r>
            <a:r>
              <a:rPr lang="en-US" sz="2400" dirty="0">
                <a:ea typeface="+mn-lt"/>
                <a:cs typeface="+mn-lt"/>
              </a:rPr>
              <a:t> techniques.</a:t>
            </a:r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236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4133" y="4765940"/>
            <a:ext cx="3087688" cy="1547812"/>
          </a:xfrm>
        </p:spPr>
        <p:txBody>
          <a:bodyPr/>
          <a:lstStyle/>
          <a:p>
            <a:r>
              <a:rPr lang="en-US" b="1"/>
              <a:t>Guide: </a:t>
            </a:r>
            <a:r>
              <a:rPr lang="en-US"/>
              <a:t>Prof. Yue Gao</a:t>
            </a:r>
          </a:p>
          <a:p>
            <a:r>
              <a:rPr lang="en-US" b="1"/>
              <a:t>Team:  </a:t>
            </a:r>
            <a:r>
              <a:rPr lang="en-US"/>
              <a:t>Gobind Uttamkumar</a:t>
            </a:r>
          </a:p>
          <a:p>
            <a:r>
              <a:rPr lang="en-US"/>
              <a:t>	    Trishali Yogesh Rao</a:t>
            </a:r>
          </a:p>
          <a:p>
            <a:r>
              <a:rPr lang="en-US"/>
              <a:t>             Shubham Gosavi</a:t>
            </a:r>
          </a:p>
          <a:p>
            <a:r>
              <a:rPr lang="en-US"/>
              <a:t>	    Deepthi Sri Kunapareddi	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5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84" y="859714"/>
            <a:ext cx="6540500" cy="600631"/>
          </a:xfrm>
        </p:spPr>
        <p:txBody>
          <a:bodyPr/>
          <a:lstStyle/>
          <a:p>
            <a:r>
              <a:rPr lang="en-US" sz="2800" b="1" i="0" dirty="0">
                <a:solidFill>
                  <a:srgbClr val="FF5A5F"/>
                </a:solidFill>
                <a:effectLst/>
                <a:latin typeface="Söhne"/>
                <a:ea typeface="ＭＳ Ｐゴシック"/>
              </a:rPr>
              <a:t>Background and Overview</a:t>
            </a:r>
            <a:endParaRPr lang="en-US" sz="2800" b="1">
              <a:solidFill>
                <a:srgbClr val="FF5A5F"/>
              </a:solidFill>
              <a:ea typeface="ＭＳ Ｐ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 descr="A red and white logo&#10;&#10;Description automatically generated">
            <a:extLst>
              <a:ext uri="{FF2B5EF4-FFF2-40B4-BE49-F238E27FC236}">
                <a16:creationId xmlns:a16="http://schemas.microsoft.com/office/drawing/2014/main" id="{05ED84C1-37CC-E3F2-85A1-93CB43C0C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2054111" cy="921385"/>
          </a:xfrm>
          <a:prstGeom prst="rect">
            <a:avLst/>
          </a:prstGeom>
        </p:spPr>
      </p:pic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BC79504F-F470-C013-5638-9B34FB6D1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046383"/>
              </p:ext>
            </p:extLst>
          </p:nvPr>
        </p:nvGraphicFramePr>
        <p:xfrm>
          <a:off x="457200" y="1510331"/>
          <a:ext cx="8229600" cy="4543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494349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 descr="A red and white logo&#10;&#10;Description automatically generated">
            <a:extLst>
              <a:ext uri="{FF2B5EF4-FFF2-40B4-BE49-F238E27FC236}">
                <a16:creationId xmlns:a16="http://schemas.microsoft.com/office/drawing/2014/main" id="{BE7FB8CA-66A2-F99E-1934-ACE4EE99B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2054111" cy="92138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15DAFDE1-E55F-4C36-9AD5-D4F7A24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60" y="1119050"/>
            <a:ext cx="6540500" cy="600631"/>
          </a:xfrm>
        </p:spPr>
        <p:txBody>
          <a:bodyPr/>
          <a:lstStyle/>
          <a:p>
            <a:r>
              <a:rPr lang="en-US" sz="2800" b="1" dirty="0">
                <a:solidFill>
                  <a:srgbClr val="FF5A5F"/>
                </a:solidFill>
                <a:latin typeface="Söhne"/>
                <a:ea typeface="ＭＳ Ｐゴシック"/>
              </a:rPr>
              <a:t>Business Problem</a:t>
            </a:r>
            <a:endParaRPr lang="en-US" dirty="0">
              <a:solidFill>
                <a:srgbClr val="FF5A5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33F30A-7C69-3D14-530D-3C498B422580}"/>
              </a:ext>
            </a:extLst>
          </p:cNvPr>
          <p:cNvSpPr txBox="1"/>
          <p:nvPr/>
        </p:nvSpPr>
        <p:spPr>
          <a:xfrm>
            <a:off x="252391" y="1710879"/>
            <a:ext cx="79565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2400" dirty="0">
                <a:solidFill>
                  <a:srgbClr val="444444"/>
                </a:solidFill>
                <a:latin typeface="Times New Roman"/>
                <a:cs typeface="Arial"/>
              </a:rPr>
              <a:t>Accurate pricing is crucial for attracting guests &amp; maximizing the earnings for the hosts as well as Airbnb against its competitors.​</a:t>
            </a:r>
            <a:endParaRPr lang="en-US" sz="2400" dirty="0">
              <a:cs typeface="Calibri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F6159B7-5FF7-4AEB-23E2-16FB220F5AA7}"/>
              </a:ext>
            </a:extLst>
          </p:cNvPr>
          <p:cNvGrpSpPr/>
          <p:nvPr/>
        </p:nvGrpSpPr>
        <p:grpSpPr>
          <a:xfrm>
            <a:off x="249360" y="2794000"/>
            <a:ext cx="8549863" cy="4064000"/>
            <a:chOff x="104642" y="2545746"/>
            <a:chExt cx="8064612" cy="4064000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6968DE91-62A1-7A29-8F9D-7EB47775CA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0212775"/>
                </p:ext>
              </p:extLst>
            </p:nvPr>
          </p:nvGraphicFramePr>
          <p:xfrm>
            <a:off x="195151" y="2545746"/>
            <a:ext cx="7974103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20F807-0ED3-7134-E45C-68732C38E0AD}"/>
                </a:ext>
              </a:extLst>
            </p:cNvPr>
            <p:cNvSpPr txBox="1"/>
            <p:nvPr/>
          </p:nvSpPr>
          <p:spPr>
            <a:xfrm>
              <a:off x="104642" y="3051619"/>
              <a:ext cx="2842680" cy="67710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solidFill>
                    <a:srgbClr val="444444"/>
                  </a:solidFill>
                  <a:latin typeface="Times New Roman"/>
                  <a:cs typeface="Calibri"/>
                </a:rPr>
                <a:t>How are we solving it?</a:t>
              </a:r>
              <a:endParaRPr lang="en-US" sz="2000" b="1" dirty="0">
                <a:latin typeface="Times New Roman"/>
                <a:cs typeface="Times New Roman"/>
              </a:endParaRPr>
            </a:p>
            <a:p>
              <a:pPr algn="l"/>
              <a:endParaRPr lang="en-US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75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00DCE-D1DF-729A-2200-FA2F2541F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5F1436-7106-6204-B2BE-AC184FBE5F1E}"/>
              </a:ext>
            </a:extLst>
          </p:cNvPr>
          <p:cNvSpPr txBox="1">
            <a:spLocks/>
          </p:cNvSpPr>
          <p:nvPr/>
        </p:nvSpPr>
        <p:spPr bwMode="auto">
          <a:xfrm>
            <a:off x="392963" y="803409"/>
            <a:ext cx="6540500" cy="46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accent1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5D8EDF-030A-D0AB-D465-870479092B5E}"/>
              </a:ext>
            </a:extLst>
          </p:cNvPr>
          <p:cNvGrpSpPr/>
          <p:nvPr/>
        </p:nvGrpSpPr>
        <p:grpSpPr>
          <a:xfrm>
            <a:off x="142327" y="970382"/>
            <a:ext cx="7500611" cy="5409619"/>
            <a:chOff x="207809" y="514038"/>
            <a:chExt cx="7500611" cy="5409619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9164DAFD-8319-E6DD-CC84-5A307D51D487}"/>
                </a:ext>
              </a:extLst>
            </p:cNvPr>
            <p:cNvSpPr/>
            <p:nvPr/>
          </p:nvSpPr>
          <p:spPr>
            <a:xfrm>
              <a:off x="5983137" y="4028627"/>
              <a:ext cx="1725283" cy="1142470"/>
            </a:xfrm>
            <a:prstGeom prst="wedgeRoundRect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Model Evaluation</a:t>
              </a:r>
              <a:endParaRPr lang="en-IN"/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D67A65D5-BD47-EF6E-6547-642D54D8B21B}"/>
                </a:ext>
              </a:extLst>
            </p:cNvPr>
            <p:cNvSpPr/>
            <p:nvPr/>
          </p:nvSpPr>
          <p:spPr>
            <a:xfrm>
              <a:off x="4482580" y="3196206"/>
              <a:ext cx="1725283" cy="1142470"/>
            </a:xfrm>
            <a:prstGeom prst="wedgeRoundRect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Model Building</a:t>
              </a:r>
              <a:endParaRPr lang="en-IN"/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6BF15F22-B177-7157-4690-684F0BDDF2B4}"/>
                </a:ext>
              </a:extLst>
            </p:cNvPr>
            <p:cNvSpPr/>
            <p:nvPr/>
          </p:nvSpPr>
          <p:spPr>
            <a:xfrm>
              <a:off x="3013303" y="2236192"/>
              <a:ext cx="1725283" cy="1142470"/>
            </a:xfrm>
            <a:prstGeom prst="wedgeRoundRect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Exploratory Data Analysis</a:t>
              </a:r>
              <a:endParaRPr lang="en-IN"/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84E596C2-A2B3-FBA7-E55C-F84C7FC354E8}"/>
                </a:ext>
              </a:extLst>
            </p:cNvPr>
            <p:cNvSpPr>
              <a:spLocks/>
            </p:cNvSpPr>
            <p:nvPr/>
          </p:nvSpPr>
          <p:spPr>
            <a:xfrm>
              <a:off x="1559846" y="1320443"/>
              <a:ext cx="1725283" cy="1142470"/>
            </a:xfrm>
            <a:prstGeom prst="wedgeRoundRect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Data Preparation</a:t>
              </a:r>
              <a:endParaRPr lang="en-IN"/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5FDF973-F9AA-6DCB-D3EC-14D03E60F4BA}"/>
                </a:ext>
              </a:extLst>
            </p:cNvPr>
            <p:cNvSpPr/>
            <p:nvPr/>
          </p:nvSpPr>
          <p:spPr>
            <a:xfrm>
              <a:off x="207809" y="514038"/>
              <a:ext cx="1725283" cy="1142470"/>
            </a:xfrm>
            <a:prstGeom prst="wedgeRoundRect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Data </a:t>
              </a:r>
            </a:p>
            <a:p>
              <a:pPr algn="ctr"/>
              <a:r>
                <a:rPr lang="en-US"/>
                <a:t>Collection</a:t>
              </a:r>
              <a:endParaRPr lang="en-IN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9A60B02-BE83-7E54-2FF6-3D036BECB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863" y="5348660"/>
              <a:ext cx="574997" cy="574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BBEF77CB-A8D9-45F1-876F-1F69F5D80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750" y="2714016"/>
              <a:ext cx="574997" cy="574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15F093F9-8FA9-4E52-ECAB-4B894EBB7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468" y="3596233"/>
              <a:ext cx="574997" cy="574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A7376087-F963-4C7D-4E8A-0E3DB1660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224" y="4599862"/>
              <a:ext cx="574997" cy="574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333300DA-89C1-1585-D900-2001E2B83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87" y="1904103"/>
              <a:ext cx="574997" cy="574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 descr="A red and white logo&#10;&#10;Description automatically generated">
            <a:extLst>
              <a:ext uri="{FF2B5EF4-FFF2-40B4-BE49-F238E27FC236}">
                <a16:creationId xmlns:a16="http://schemas.microsoft.com/office/drawing/2014/main" id="{29B94842-71D2-4EE0-F999-E44108848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0"/>
            <a:ext cx="2054111" cy="92138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1AA412-3AFC-4002-66EB-92CC76C602CC}"/>
              </a:ext>
            </a:extLst>
          </p:cNvPr>
          <p:cNvCxnSpPr>
            <a:stCxn id="12" idx="3"/>
          </p:cNvCxnSpPr>
          <p:nvPr/>
        </p:nvCxnSpPr>
        <p:spPr>
          <a:xfrm>
            <a:off x="3219647" y="2348022"/>
            <a:ext cx="411677" cy="12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94DA3B5-568D-7752-6CF0-B873D8405E8C}"/>
              </a:ext>
            </a:extLst>
          </p:cNvPr>
          <p:cNvSpPr txBox="1"/>
          <p:nvPr/>
        </p:nvSpPr>
        <p:spPr>
          <a:xfrm>
            <a:off x="3631324" y="1982606"/>
            <a:ext cx="4352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 outliers, Identify target and features, Split the data into training and test data.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760056-7038-C9A7-D26A-485F50085B06}"/>
              </a:ext>
            </a:extLst>
          </p:cNvPr>
          <p:cNvCxnSpPr/>
          <p:nvPr/>
        </p:nvCxnSpPr>
        <p:spPr>
          <a:xfrm>
            <a:off x="4673104" y="3253361"/>
            <a:ext cx="411677" cy="12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22AC3A-BEC1-462B-CD37-4E3D1BBB7B47}"/>
              </a:ext>
            </a:extLst>
          </p:cNvPr>
          <p:cNvSpPr txBox="1"/>
          <p:nvPr/>
        </p:nvSpPr>
        <p:spPr>
          <a:xfrm>
            <a:off x="5084781" y="3079105"/>
            <a:ext cx="43527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Descriptive Analysis (Mean of Actual Price)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00E58E-944F-66D0-2E85-42481FF72EB6}"/>
              </a:ext>
            </a:extLst>
          </p:cNvPr>
          <p:cNvSpPr txBox="1"/>
          <p:nvPr/>
        </p:nvSpPr>
        <p:spPr>
          <a:xfrm>
            <a:off x="6117297" y="3652210"/>
            <a:ext cx="311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Neural Network Regression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Random Forest Regression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A643DA-B352-8A63-AE6C-0F76F31224A9}"/>
              </a:ext>
            </a:extLst>
          </p:cNvPr>
          <p:cNvSpPr txBox="1"/>
          <p:nvPr/>
        </p:nvSpPr>
        <p:spPr>
          <a:xfrm>
            <a:off x="7674493" y="4627601"/>
            <a:ext cx="955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/>
              <a:t>MAE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/>
              <a:t>MSE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/>
              <a:t>RMSE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1400" i="0">
                <a:effectLst/>
                <a:latin typeface="Google Sans"/>
              </a:rPr>
              <a:t>R²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0315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0D1235E-D36C-6B4C-23B7-13B142CA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6" y="121927"/>
            <a:ext cx="6540500" cy="1142470"/>
          </a:xfrm>
        </p:spPr>
        <p:txBody>
          <a:bodyPr/>
          <a:lstStyle/>
          <a:p>
            <a:br>
              <a:rPr lang="en-US"/>
            </a:br>
            <a:r>
              <a:rPr lang="en-US"/>
              <a:t>	</a:t>
            </a:r>
            <a:endParaRPr lang="en-IN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F5CC270-4387-4907-828D-6285930A1303}"/>
              </a:ext>
            </a:extLst>
          </p:cNvPr>
          <p:cNvSpPr txBox="1">
            <a:spLocks/>
          </p:cNvSpPr>
          <p:nvPr/>
        </p:nvSpPr>
        <p:spPr>
          <a:xfrm>
            <a:off x="6567798" y="637094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EF7DA-93B1-34DE-97C0-279A0660F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683" y="3955143"/>
            <a:ext cx="3277153" cy="2296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85599-EA8A-C4AA-B654-3AB3609B5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7" r="12521"/>
          <a:stretch/>
        </p:blipFill>
        <p:spPr>
          <a:xfrm>
            <a:off x="5883836" y="3841753"/>
            <a:ext cx="2847138" cy="2452995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CCCD19C-17B9-C916-FA52-78E7F28D3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0198" y="6523348"/>
            <a:ext cx="2133600" cy="365125"/>
          </a:xfrm>
        </p:spPr>
        <p:txBody>
          <a:bodyPr/>
          <a:lstStyle/>
          <a:p>
            <a:fld id="{9257DAD1-48AB-8A4C-A054-135C0212BAAD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629A79-9804-38B5-7DC2-D8B02DD4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6277"/>
              </p:ext>
            </p:extLst>
          </p:nvPr>
        </p:nvGraphicFramePr>
        <p:xfrm>
          <a:off x="3101148" y="1474979"/>
          <a:ext cx="4025366" cy="18724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63947">
                  <a:extLst>
                    <a:ext uri="{9D8B030D-6E8A-4147-A177-3AD203B41FA5}">
                      <a16:colId xmlns:a16="http://schemas.microsoft.com/office/drawing/2014/main" val="2799708948"/>
                    </a:ext>
                  </a:extLst>
                </a:gridCol>
                <a:gridCol w="1561419">
                  <a:extLst>
                    <a:ext uri="{9D8B030D-6E8A-4147-A177-3AD203B41FA5}">
                      <a16:colId xmlns:a16="http://schemas.microsoft.com/office/drawing/2014/main" val="1368916239"/>
                    </a:ext>
                  </a:extLst>
                </a:gridCol>
              </a:tblGrid>
              <a:tr h="3178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Factors</a:t>
                      </a:r>
                    </a:p>
                  </a:txBody>
                  <a:tcPr>
                    <a:lnL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Stats</a:t>
                      </a:r>
                    </a:p>
                  </a:txBody>
                  <a:tcPr>
                    <a:lnL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421687"/>
                  </a:ext>
                </a:extLst>
              </a:tr>
              <a:tr h="317845">
                <a:tc>
                  <a:txBody>
                    <a:bodyPr/>
                    <a:lstStyle/>
                    <a:p>
                      <a:r>
                        <a:rPr lang="en-US" dirty="0"/>
                        <a:t>No. of features</a:t>
                      </a:r>
                    </a:p>
                  </a:txBody>
                  <a:tcPr>
                    <a:lnL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T>
                    <a:lnB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16042"/>
                  </a:ext>
                </a:extLst>
              </a:tr>
              <a:tr h="3178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No. of instances</a:t>
                      </a:r>
                    </a:p>
                  </a:txBody>
                  <a:tcPr>
                    <a:lnL w="9524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9524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 dirty="0">
                          <a:solidFill>
                            <a:srgbClr val="000000"/>
                          </a:solidFill>
                        </a:rPr>
                        <a:t>858.10 trillion</a:t>
                      </a:r>
                      <a:endParaRPr lang="en-US" dirty="0"/>
                    </a:p>
                  </a:txBody>
                  <a:tcPr>
                    <a:lnL w="9524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9524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716547"/>
                  </a:ext>
                </a:extLst>
              </a:tr>
              <a:tr h="409389">
                <a:tc>
                  <a:txBody>
                    <a:bodyPr/>
                    <a:lstStyle/>
                    <a:p>
                      <a:r>
                        <a:rPr lang="en-US" dirty="0"/>
                        <a:t>No. of selected features</a:t>
                      </a:r>
                    </a:p>
                  </a:txBody>
                  <a:tcPr>
                    <a:lnL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9524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9524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314216"/>
                  </a:ext>
                </a:extLst>
              </a:tr>
              <a:tr h="3178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Target Variable</a:t>
                      </a:r>
                    </a:p>
                  </a:txBody>
                  <a:tcPr>
                    <a:lnL w="9524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L>
                    <a:lnR w="9524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Price</a:t>
                      </a:r>
                    </a:p>
                  </a:txBody>
                  <a:tcPr>
                    <a:lnL w="9524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615913"/>
                  </a:ext>
                </a:extLst>
              </a:tr>
            </a:tbl>
          </a:graphicData>
        </a:graphic>
      </p:graphicFrame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DA6C3A32-C57B-95FD-9BDC-C162B5808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0"/>
            <a:ext cx="2054111" cy="9213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81BF15-7367-6340-56D2-01D1046DD4F4}"/>
              </a:ext>
            </a:extLst>
          </p:cNvPr>
          <p:cNvSpPr txBox="1">
            <a:spLocks/>
          </p:cNvSpPr>
          <p:nvPr/>
        </p:nvSpPr>
        <p:spPr bwMode="auto">
          <a:xfrm>
            <a:off x="367146" y="719622"/>
            <a:ext cx="6540500" cy="60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accent1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sz="2800" b="1" dirty="0">
                <a:solidFill>
                  <a:srgbClr val="FF5A5F"/>
                </a:solidFill>
                <a:latin typeface="Söhne"/>
                <a:ea typeface="ＭＳ Ｐゴシック"/>
              </a:rPr>
              <a:t>Feature Engineering</a:t>
            </a:r>
            <a:endParaRPr lang="en-US" sz="2800" b="1" dirty="0">
              <a:solidFill>
                <a:srgbClr val="FF5A5F"/>
              </a:solidFill>
              <a:latin typeface="Söhne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904AEE-C5E3-3D0E-F4FA-AF7C76372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826430"/>
              </p:ext>
            </p:extLst>
          </p:nvPr>
        </p:nvGraphicFramePr>
        <p:xfrm>
          <a:off x="433091" y="1446497"/>
          <a:ext cx="2052204" cy="4702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204">
                  <a:extLst>
                    <a:ext uri="{9D8B030D-6E8A-4147-A177-3AD203B41FA5}">
                      <a16:colId xmlns:a16="http://schemas.microsoft.com/office/drawing/2014/main" val="2811968472"/>
                    </a:ext>
                  </a:extLst>
                </a:gridCol>
              </a:tblGrid>
              <a:tr h="3892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801630"/>
                  </a:ext>
                </a:extLst>
              </a:tr>
              <a:tr h="681224">
                <a:tc>
                  <a:txBody>
                    <a:bodyPr/>
                    <a:lstStyle/>
                    <a:p>
                      <a:r>
                        <a:rPr lang="en-IN" dirty="0"/>
                        <a:t>Name and Amenities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238324"/>
                  </a:ext>
                </a:extLst>
              </a:tr>
              <a:tr h="389271">
                <a:tc>
                  <a:txBody>
                    <a:bodyPr/>
                    <a:lstStyle/>
                    <a:p>
                      <a:r>
                        <a:rPr lang="en-IN" dirty="0"/>
                        <a:t>Room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954398"/>
                  </a:ext>
                </a:extLst>
              </a:tr>
              <a:tr h="389271">
                <a:tc>
                  <a:txBody>
                    <a:bodyPr/>
                    <a:lstStyle/>
                    <a:p>
                      <a:r>
                        <a:rPr lang="en-IN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370127"/>
                  </a:ext>
                </a:extLst>
              </a:tr>
              <a:tr h="389271">
                <a:tc>
                  <a:txBody>
                    <a:bodyPr/>
                    <a:lstStyle/>
                    <a:p>
                      <a:r>
                        <a:rPr lang="en-IN" dirty="0"/>
                        <a:t>Minimum Nights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491657"/>
                  </a:ext>
                </a:extLst>
              </a:tr>
              <a:tr h="389271">
                <a:tc>
                  <a:txBody>
                    <a:bodyPr/>
                    <a:lstStyle/>
                    <a:p>
                      <a:r>
                        <a:rPr lang="en-IN" dirty="0"/>
                        <a:t>Number of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725374"/>
                  </a:ext>
                </a:extLst>
              </a:tr>
              <a:tr h="389271">
                <a:tc>
                  <a:txBody>
                    <a:bodyPr/>
                    <a:lstStyle/>
                    <a:p>
                      <a:r>
                        <a:rPr lang="en-IN" dirty="0"/>
                        <a:t>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608440"/>
                  </a:ext>
                </a:extLst>
              </a:tr>
              <a:tr h="409242">
                <a:tc>
                  <a:txBody>
                    <a:bodyPr/>
                    <a:lstStyle/>
                    <a:p>
                      <a:r>
                        <a:rPr lang="en-US" dirty="0"/>
                        <a:t>Availability in 1 Year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43316"/>
                  </a:ext>
                </a:extLst>
              </a:tr>
              <a:tr h="389271">
                <a:tc>
                  <a:txBody>
                    <a:bodyPr/>
                    <a:lstStyle/>
                    <a:p>
                      <a:r>
                        <a:rPr lang="en-IN" dirty="0"/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794900"/>
                  </a:ext>
                </a:extLst>
              </a:tr>
              <a:tr h="401860">
                <a:tc>
                  <a:txBody>
                    <a:bodyPr/>
                    <a:lstStyle/>
                    <a:p>
                      <a:r>
                        <a:rPr lang="en-IN" dirty="0"/>
                        <a:t>Latitude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2136"/>
                  </a:ext>
                </a:extLst>
              </a:tr>
              <a:tr h="485520">
                <a:tc>
                  <a:txBody>
                    <a:bodyPr/>
                    <a:lstStyle/>
                    <a:p>
                      <a:r>
                        <a:rPr lang="en-IN" dirty="0"/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1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9741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FA132-6260-307B-EC0D-69630839E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D1E0AB34-D7D4-5CC5-E16E-8FD5F77CA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2054111" cy="9213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7DCE32-A1D2-3F6A-4102-6976FE535B30}"/>
              </a:ext>
            </a:extLst>
          </p:cNvPr>
          <p:cNvSpPr txBox="1">
            <a:spLocks/>
          </p:cNvSpPr>
          <p:nvPr/>
        </p:nvSpPr>
        <p:spPr bwMode="auto">
          <a:xfrm>
            <a:off x="340296" y="1058243"/>
            <a:ext cx="7976293" cy="60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accent1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sz="2800" b="1" dirty="0">
                <a:solidFill>
                  <a:srgbClr val="FF5A5F"/>
                </a:solidFill>
                <a:latin typeface="Söhne"/>
              </a:rPr>
              <a:t>Words extracted using Natural Language Processing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384B2A-84C1-AA97-3446-216A7BE36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96" y="1775260"/>
            <a:ext cx="8463408" cy="43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32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B4EA-95CC-6395-E783-5430D8B83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59" y="350150"/>
            <a:ext cx="6540500" cy="1142470"/>
          </a:xfrm>
        </p:spPr>
        <p:txBody>
          <a:bodyPr/>
          <a:lstStyle/>
          <a:p>
            <a:r>
              <a:rPr lang="en-US" b="1" dirty="0">
                <a:solidFill>
                  <a:srgbClr val="FF5A5F"/>
                </a:solidFill>
                <a:latin typeface="Söhne"/>
                <a:ea typeface="ＭＳ Ｐゴシック"/>
              </a:rPr>
              <a:t>Most affecting factors on Price</a:t>
            </a:r>
            <a:endParaRPr lang="en-US" b="1" dirty="0">
              <a:solidFill>
                <a:srgbClr val="FF5A5F"/>
              </a:solidFill>
              <a:ea typeface="ＭＳ Ｐゴシック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76885-A2D2-727A-F178-3EE843B72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A red and white logo&#10;&#10;Description automatically generated">
            <a:extLst>
              <a:ext uri="{FF2B5EF4-FFF2-40B4-BE49-F238E27FC236}">
                <a16:creationId xmlns:a16="http://schemas.microsoft.com/office/drawing/2014/main" id="{9A2A72EF-82F5-9197-A3E6-86939D11C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2054111" cy="921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D183A-A180-9E8B-F6D3-3C5E128CB7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76" r="140" b="12951"/>
          <a:stretch/>
        </p:blipFill>
        <p:spPr>
          <a:xfrm>
            <a:off x="206998" y="1635811"/>
            <a:ext cx="6549775" cy="3741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82E00-0953-0E7F-3DA5-1D0BDFE692D7}"/>
              </a:ext>
            </a:extLst>
          </p:cNvPr>
          <p:cNvSpPr txBox="1"/>
          <p:nvPr/>
        </p:nvSpPr>
        <p:spPr>
          <a:xfrm>
            <a:off x="324556" y="5520189"/>
            <a:ext cx="837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cs typeface="Calibri"/>
              </a:rPr>
              <a:t>The important amenities impacting the price of Airbnb </a:t>
            </a:r>
            <a:r>
              <a:rPr lang="en-US" dirty="0">
                <a:latin typeface="Calibri"/>
                <a:cs typeface="Calibri"/>
              </a:rPr>
              <a:t>properties </a:t>
            </a:r>
            <a:r>
              <a:rPr lang="en-US" sz="1800" dirty="0">
                <a:latin typeface="Calibri"/>
                <a:cs typeface="Calibri"/>
              </a:rPr>
              <a:t>are Entire Apt, Gym, Home, Pool, Views and Beach. </a:t>
            </a:r>
            <a:endParaRPr lang="en-US" sz="1800" b="0" i="0" dirty="0">
              <a:effectLst/>
              <a:latin typeface="Calibri"/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98AD5-1814-0F29-4C15-8EE4EF67646F}"/>
              </a:ext>
            </a:extLst>
          </p:cNvPr>
          <p:cNvSpPr txBox="1"/>
          <p:nvPr/>
        </p:nvSpPr>
        <p:spPr>
          <a:xfrm>
            <a:off x="6756773" y="1785257"/>
            <a:ext cx="23295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Legend:</a:t>
            </a:r>
            <a:br>
              <a:rPr lang="en-US" sz="1400" b="1" dirty="0"/>
            </a:br>
            <a:r>
              <a:rPr lang="en-US" sz="1400" b="1" dirty="0"/>
              <a:t>Entire</a:t>
            </a:r>
            <a:r>
              <a:rPr lang="en-US" sz="1400" dirty="0"/>
              <a:t> - Entire Apartment</a:t>
            </a:r>
          </a:p>
          <a:p>
            <a:r>
              <a:rPr lang="en-US" sz="1400" b="1" dirty="0"/>
              <a:t>King</a:t>
            </a:r>
            <a:r>
              <a:rPr lang="en-US" sz="1400" dirty="0"/>
              <a:t> - King Size Bed</a:t>
            </a:r>
          </a:p>
          <a:p>
            <a:r>
              <a:rPr lang="en-US" sz="1400" b="1" dirty="0"/>
              <a:t>Br</a:t>
            </a:r>
            <a:r>
              <a:rPr lang="en-US" sz="1400" dirty="0"/>
              <a:t> - Individual bedroom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914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4212C-26C8-F8EF-E70B-9DF19A040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A red and white logo&#10;&#10;Description automatically generated">
            <a:extLst>
              <a:ext uri="{FF2B5EF4-FFF2-40B4-BE49-F238E27FC236}">
                <a16:creationId xmlns:a16="http://schemas.microsoft.com/office/drawing/2014/main" id="{2E01406D-C934-3277-B416-78CCAB2CE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2054111" cy="9213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9879EB-97DC-DC95-589C-E6BFBD2D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8" y="871555"/>
            <a:ext cx="3294012" cy="613710"/>
          </a:xfrm>
        </p:spPr>
        <p:txBody>
          <a:bodyPr/>
          <a:lstStyle/>
          <a:p>
            <a:r>
              <a:rPr lang="en-US" b="1" dirty="0">
                <a:solidFill>
                  <a:srgbClr val="FF5A5F"/>
                </a:solidFill>
                <a:latin typeface="Söhne"/>
                <a:ea typeface="ＭＳ Ｐゴシック"/>
              </a:rPr>
              <a:t>Model 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7090A-B82C-362E-6178-E07C310FA0C6}"/>
              </a:ext>
            </a:extLst>
          </p:cNvPr>
          <p:cNvSpPr txBox="1"/>
          <p:nvPr/>
        </p:nvSpPr>
        <p:spPr>
          <a:xfrm>
            <a:off x="343100" y="2377887"/>
            <a:ext cx="13859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/>
              </a:rPr>
              <a:t>Metrics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95FB590-8740-86A3-6B8F-247BEF97E3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057997"/>
              </p:ext>
            </p:extLst>
          </p:nvPr>
        </p:nvGraphicFramePr>
        <p:xfrm>
          <a:off x="61228" y="1630415"/>
          <a:ext cx="5820230" cy="3220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25D4301-CB49-4949-4366-2F8C0D2215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657607"/>
              </p:ext>
            </p:extLst>
          </p:nvPr>
        </p:nvGraphicFramePr>
        <p:xfrm>
          <a:off x="5567387" y="1652183"/>
          <a:ext cx="3349625" cy="324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DDCEB0-E81E-EB6B-788A-022A263A7CEC}"/>
              </a:ext>
            </a:extLst>
          </p:cNvPr>
          <p:cNvSpPr txBox="1"/>
          <p:nvPr/>
        </p:nvSpPr>
        <p:spPr>
          <a:xfrm>
            <a:off x="82058" y="5027947"/>
            <a:ext cx="8469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Based on these metrics, the Random Forest Regression model appears to perform the best overall, with the lowest MAE, MSE, and RMSE, as well as the highest R-squared value. </a:t>
            </a:r>
          </a:p>
        </p:txBody>
      </p:sp>
    </p:spTree>
    <p:extLst>
      <p:ext uri="{BB962C8B-B14F-4D97-AF65-F5344CB8AC3E}">
        <p14:creationId xmlns:p14="http://schemas.microsoft.com/office/powerpoint/2010/main" val="37360415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085295-B5FF-6D10-F733-BE6B3E66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DAD1-48AB-8A4C-A054-135C0212BA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43F85B-2E06-9D18-D489-9743ABF1DBDA}"/>
              </a:ext>
            </a:extLst>
          </p:cNvPr>
          <p:cNvSpPr txBox="1">
            <a:spLocks/>
          </p:cNvSpPr>
          <p:nvPr/>
        </p:nvSpPr>
        <p:spPr>
          <a:xfrm>
            <a:off x="109659" y="1161373"/>
            <a:ext cx="6540500" cy="84404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457200" rtl="0" eaLnBrk="0" fontAlgn="base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1"/>
                </a:solidFill>
                <a:latin typeface="+mj-lt"/>
                <a:ea typeface="ＭＳ Ｐゴシック" pitchFamily="-107" charset="-128"/>
                <a:cs typeface="ＭＳ Ｐゴシック" pitchFamily="-107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CC3333"/>
                </a:solidFill>
                <a:latin typeface="Calibri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US" b="1" dirty="0">
                <a:solidFill>
                  <a:srgbClr val="FF5A5F"/>
                </a:solidFill>
                <a:latin typeface="Söhne"/>
                <a:ea typeface="ＭＳ Ｐゴシック"/>
              </a:rPr>
              <a:t>Business Suggestions</a:t>
            </a:r>
          </a:p>
        </p:txBody>
      </p:sp>
      <p:pic>
        <p:nvPicPr>
          <p:cNvPr id="6" name="Picture 5" descr="A red and white logo&#10;&#10;Description automatically generated">
            <a:extLst>
              <a:ext uri="{FF2B5EF4-FFF2-40B4-BE49-F238E27FC236}">
                <a16:creationId xmlns:a16="http://schemas.microsoft.com/office/drawing/2014/main" id="{6DD3A4D6-DA34-B29B-5389-D7F679506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2054111" cy="921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E9B9DD-8A2C-6035-8C6D-01F6B231E7E9}"/>
              </a:ext>
            </a:extLst>
          </p:cNvPr>
          <p:cNvSpPr txBox="1"/>
          <p:nvPr/>
        </p:nvSpPr>
        <p:spPr>
          <a:xfrm>
            <a:off x="109659" y="1761616"/>
            <a:ext cx="8682273" cy="36994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i="0" dirty="0">
                <a:effectLst/>
                <a:latin typeface="Calibri"/>
                <a:ea typeface="Calibri"/>
                <a:cs typeface="Calibri"/>
              </a:rPr>
              <a:t>Highlight Amenities through pictures in your listings and conside</a:t>
            </a:r>
            <a:r>
              <a:rPr lang="en-US" sz="2000" dirty="0">
                <a:latin typeface="Calibri"/>
                <a:ea typeface="Calibri"/>
                <a:cs typeface="Calibri"/>
              </a:rPr>
              <a:t>r investing on improving them.</a:t>
            </a:r>
          </a:p>
          <a:p>
            <a:pPr marL="342900" indent="-342900" algn="just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i="0" dirty="0">
                <a:effectLst/>
                <a:latin typeface="Calibri"/>
                <a:ea typeface="Calibri"/>
                <a:cs typeface="Calibri"/>
              </a:rPr>
              <a:t>Market Segmentation for targeted marketing based on features. 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i="0" dirty="0">
                <a:effectLst/>
                <a:latin typeface="Calibri"/>
                <a:ea typeface="Calibri"/>
                <a:cs typeface="Calibri"/>
              </a:rPr>
              <a:t>Competitive positioning in the market based on price and location.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Calibri"/>
                <a:ea typeface="Calibri"/>
                <a:cs typeface="Calibri"/>
              </a:rPr>
              <a:t>Feedback Loop from guests to validate the importance of amenities in your property and monitor guest satisfaction.</a:t>
            </a:r>
          </a:p>
        </p:txBody>
      </p:sp>
      <p:pic>
        <p:nvPicPr>
          <p:cNvPr id="3" name="Picture 2" descr="A person holding a red puzzle piece&#10;&#10;Description automatically generated">
            <a:extLst>
              <a:ext uri="{FF2B5EF4-FFF2-40B4-BE49-F238E27FC236}">
                <a16:creationId xmlns:a16="http://schemas.microsoft.com/office/drawing/2014/main" id="{2D76E9D9-9142-70A6-3349-073387F41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772" y="5151774"/>
            <a:ext cx="1646749" cy="121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026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LEEP">
  <a:themeElements>
    <a:clrScheme name="Custom 3">
      <a:dk1>
        <a:sysClr val="windowText" lastClr="000000"/>
      </a:dk1>
      <a:lt1>
        <a:sysClr val="window" lastClr="FFFFFF"/>
      </a:lt1>
      <a:dk2>
        <a:srgbClr val="19223D"/>
      </a:dk2>
      <a:lt2>
        <a:srgbClr val="EEECE1"/>
      </a:lt2>
      <a:accent1>
        <a:srgbClr val="E51A2D"/>
      </a:accent1>
      <a:accent2>
        <a:srgbClr val="006EA8"/>
      </a:accent2>
      <a:accent3>
        <a:srgbClr val="687C2C"/>
      </a:accent3>
      <a:accent4>
        <a:srgbClr val="DE6221"/>
      </a:accent4>
      <a:accent5>
        <a:srgbClr val="401D50"/>
      </a:accent5>
      <a:accent6>
        <a:srgbClr val="F8CE5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417</Words>
  <Application>Microsoft Office PowerPoint</Application>
  <PresentationFormat>On-screen Show (4:3)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ＭＳ Ｐゴシック</vt:lpstr>
      <vt:lpstr>Arial</vt:lpstr>
      <vt:lpstr>Arila</vt:lpstr>
      <vt:lpstr>Calibri</vt:lpstr>
      <vt:lpstr>Google Sans</vt:lpstr>
      <vt:lpstr>Lucida Grande CE</vt:lpstr>
      <vt:lpstr>Söhne</vt:lpstr>
      <vt:lpstr>Times New Roman</vt:lpstr>
      <vt:lpstr>Wingdings</vt:lpstr>
      <vt:lpstr>LEEP</vt:lpstr>
      <vt:lpstr>Price prediction for Airbnb</vt:lpstr>
      <vt:lpstr>Background and Overview</vt:lpstr>
      <vt:lpstr>Business Problem</vt:lpstr>
      <vt:lpstr>PowerPoint Presentation</vt:lpstr>
      <vt:lpstr>  </vt:lpstr>
      <vt:lpstr>PowerPoint Presentation</vt:lpstr>
      <vt:lpstr>Most affecting factors on Price</vt:lpstr>
      <vt:lpstr>Model Validation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Linda Malcomb</dc:creator>
  <cp:lastModifiedBy>Gobind Uttamkumar</cp:lastModifiedBy>
  <cp:revision>470</cp:revision>
  <cp:lastPrinted>2014-08-18T19:43:04Z</cp:lastPrinted>
  <dcterms:created xsi:type="dcterms:W3CDTF">2011-09-26T16:16:04Z</dcterms:created>
  <dcterms:modified xsi:type="dcterms:W3CDTF">2024-04-24T18:20:33Z</dcterms:modified>
</cp:coreProperties>
</file>